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0" r:id="rId1"/>
  </p:sldMasterIdLst>
  <p:notesMasterIdLst>
    <p:notesMasterId r:id="rId26"/>
  </p:notesMasterIdLst>
  <p:sldIdLst>
    <p:sldId id="256" r:id="rId2"/>
    <p:sldId id="257" r:id="rId3"/>
    <p:sldId id="259" r:id="rId4"/>
    <p:sldId id="260" r:id="rId5"/>
    <p:sldId id="261" r:id="rId6"/>
    <p:sldId id="262" r:id="rId7"/>
    <p:sldId id="263" r:id="rId8"/>
    <p:sldId id="264" r:id="rId9"/>
    <p:sldId id="265" r:id="rId10"/>
    <p:sldId id="278" r:id="rId11"/>
    <p:sldId id="279"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81" r:id="rId25"/>
  </p:sldIdLst>
  <p:sldSz cx="9144000" cy="6858000" type="screen4x3"/>
  <p:notesSz cx="6858000" cy="9144000"/>
  <p:defaultTextStyle>
    <a:defPPr>
      <a:defRPr lang="es-CO"/>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6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A011236-E2DB-4EA6-BFBA-89BC306EFE3D}" type="datetimeFigureOut">
              <a:rPr lang="es-CO"/>
              <a:pPr>
                <a:defRPr/>
              </a:pPr>
              <a:t>16/11/2014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CO" noProof="0" smtClean="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CO" noProof="0" smtClean="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2B6B3B98-30A3-4935-8410-837C0201C7DA}" type="slidenum">
              <a:rPr lang="es-CO"/>
              <a:pPr/>
              <a:t>‹Nº›</a:t>
            </a:fld>
            <a:endParaRPr lang="es-CO"/>
          </a:p>
        </p:txBody>
      </p:sp>
    </p:spTree>
    <p:extLst>
      <p:ext uri="{BB962C8B-B14F-4D97-AF65-F5344CB8AC3E}">
        <p14:creationId xmlns:p14="http://schemas.microsoft.com/office/powerpoint/2010/main" val="27233309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CO" smtClean="0"/>
          </a:p>
        </p:txBody>
      </p:sp>
      <p:sp>
        <p:nvSpPr>
          <p:cNvPr id="33796" name="3 Marcador de número de diapositiva"/>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C2F60F0-C8AE-44EA-9061-C9A89B3D074D}" type="slidenum">
              <a:rPr lang="es-CO">
                <a:latin typeface="Calibri" panose="020F0502020204030204" pitchFamily="34" charset="0"/>
              </a:rPr>
              <a:pPr eaLnBrk="1" hangingPunct="1"/>
              <a:t>7</a:t>
            </a:fld>
            <a:endParaRPr lang="es-CO">
              <a:latin typeface="Calibri" panose="020F0502020204030204" pitchFamily="34" charset="0"/>
            </a:endParaRPr>
          </a:p>
        </p:txBody>
      </p:sp>
    </p:spTree>
    <p:extLst>
      <p:ext uri="{BB962C8B-B14F-4D97-AF65-F5344CB8AC3E}">
        <p14:creationId xmlns:p14="http://schemas.microsoft.com/office/powerpoint/2010/main" val="2120608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pPr>
              <a:defRPr/>
            </a:pPr>
            <a:fld id="{1C189DA5-D796-4838-83EC-9BB76DC9F5D6}" type="datetimeFigureOut">
              <a:rPr lang="es-CO" smtClean="0"/>
              <a:pPr>
                <a:defRPr/>
              </a:pPr>
              <a:t>16/11/2014</a:t>
            </a:fld>
            <a:endParaRPr lang="es-CO"/>
          </a:p>
        </p:txBody>
      </p:sp>
      <p:sp>
        <p:nvSpPr>
          <p:cNvPr id="5" name="Footer Placeholder 4"/>
          <p:cNvSpPr>
            <a:spLocks noGrp="1"/>
          </p:cNvSpPr>
          <p:nvPr>
            <p:ph type="ftr" sz="quarter" idx="11"/>
          </p:nvPr>
        </p:nvSpPr>
        <p:spPr/>
        <p:txBody>
          <a:bodyPr/>
          <a:lstStyle/>
          <a:p>
            <a:pPr>
              <a:defRPr/>
            </a:pPr>
            <a:endParaRPr lang="es-CO"/>
          </a:p>
        </p:txBody>
      </p:sp>
      <p:sp>
        <p:nvSpPr>
          <p:cNvPr id="6" name="Slide Number Placeholder 5"/>
          <p:cNvSpPr>
            <a:spLocks noGrp="1"/>
          </p:cNvSpPr>
          <p:nvPr>
            <p:ph type="sldNum" sz="quarter" idx="12"/>
          </p:nvPr>
        </p:nvSpPr>
        <p:spPr/>
        <p:txBody>
          <a:bodyPr/>
          <a:lstStyle/>
          <a:p>
            <a:fld id="{420FFC6D-0B08-4415-98E7-CB4568E9B23C}" type="slidenum">
              <a:rPr lang="es-CO" smtClean="0"/>
              <a:pPr/>
              <a:t>‹Nº›</a:t>
            </a:fld>
            <a:endParaRPr lang="es-CO"/>
          </a:p>
        </p:txBody>
      </p:sp>
    </p:spTree>
    <p:extLst>
      <p:ext uri="{BB962C8B-B14F-4D97-AF65-F5344CB8AC3E}">
        <p14:creationId xmlns:p14="http://schemas.microsoft.com/office/powerpoint/2010/main" val="2333717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pPr>
              <a:defRPr/>
            </a:pPr>
            <a:fld id="{EC47A13A-0CAA-407A-ABDF-4B4C651D848C}" type="datetimeFigureOut">
              <a:rPr lang="es-CO" smtClean="0"/>
              <a:pPr>
                <a:defRPr/>
              </a:pPr>
              <a:t>16/11/2014</a:t>
            </a:fld>
            <a:endParaRPr lang="es-CO"/>
          </a:p>
        </p:txBody>
      </p:sp>
      <p:sp>
        <p:nvSpPr>
          <p:cNvPr id="6" name="Footer Placeholder 5"/>
          <p:cNvSpPr>
            <a:spLocks noGrp="1"/>
          </p:cNvSpPr>
          <p:nvPr>
            <p:ph type="ftr" sz="quarter" idx="11"/>
          </p:nvPr>
        </p:nvSpPr>
        <p:spPr/>
        <p:txBody>
          <a:bodyPr/>
          <a:lstStyle/>
          <a:p>
            <a:pPr>
              <a:defRPr/>
            </a:pPr>
            <a:endParaRPr lang="es-CO"/>
          </a:p>
        </p:txBody>
      </p:sp>
      <p:sp>
        <p:nvSpPr>
          <p:cNvPr id="7" name="Slide Number Placeholder 6"/>
          <p:cNvSpPr>
            <a:spLocks noGrp="1"/>
          </p:cNvSpPr>
          <p:nvPr>
            <p:ph type="sldNum" sz="quarter" idx="12"/>
          </p:nvPr>
        </p:nvSpPr>
        <p:spPr/>
        <p:txBody>
          <a:bodyPr/>
          <a:lstStyle/>
          <a:p>
            <a:fld id="{F3423E97-06A5-40BF-8F2C-8F0A2566E754}" type="slidenum">
              <a:rPr lang="es-CO" smtClean="0"/>
              <a:pPr/>
              <a:t>‹Nº›</a:t>
            </a:fld>
            <a:endParaRPr lang="es-CO"/>
          </a:p>
        </p:txBody>
      </p:sp>
    </p:spTree>
    <p:extLst>
      <p:ext uri="{BB962C8B-B14F-4D97-AF65-F5344CB8AC3E}">
        <p14:creationId xmlns:p14="http://schemas.microsoft.com/office/powerpoint/2010/main" val="1828350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pPr>
              <a:defRPr/>
            </a:pPr>
            <a:fld id="{EC47A13A-0CAA-407A-ABDF-4B4C651D848C}" type="datetimeFigureOut">
              <a:rPr lang="es-CO" smtClean="0"/>
              <a:pPr>
                <a:defRPr/>
              </a:pPr>
              <a:t>16/11/2014</a:t>
            </a:fld>
            <a:endParaRPr lang="es-CO"/>
          </a:p>
        </p:txBody>
      </p:sp>
      <p:sp>
        <p:nvSpPr>
          <p:cNvPr id="5" name="Footer Placeholder 4"/>
          <p:cNvSpPr>
            <a:spLocks noGrp="1"/>
          </p:cNvSpPr>
          <p:nvPr>
            <p:ph type="ftr" sz="quarter" idx="11"/>
          </p:nvPr>
        </p:nvSpPr>
        <p:spPr/>
        <p:txBody>
          <a:bodyPr/>
          <a:lstStyle/>
          <a:p>
            <a:pPr>
              <a:defRPr/>
            </a:pPr>
            <a:endParaRPr lang="es-CO"/>
          </a:p>
        </p:txBody>
      </p:sp>
      <p:sp>
        <p:nvSpPr>
          <p:cNvPr id="6" name="Slide Number Placeholder 5"/>
          <p:cNvSpPr>
            <a:spLocks noGrp="1"/>
          </p:cNvSpPr>
          <p:nvPr>
            <p:ph type="sldNum" sz="quarter" idx="12"/>
          </p:nvPr>
        </p:nvSpPr>
        <p:spPr/>
        <p:txBody>
          <a:bodyPr/>
          <a:lstStyle/>
          <a:p>
            <a:fld id="{F3423E97-06A5-40BF-8F2C-8F0A2566E754}" type="slidenum">
              <a:rPr lang="es-CO" smtClean="0"/>
              <a:pPr/>
              <a:t>‹Nº›</a:t>
            </a:fld>
            <a:endParaRPr lang="es-CO"/>
          </a:p>
        </p:txBody>
      </p:sp>
    </p:spTree>
    <p:extLst>
      <p:ext uri="{BB962C8B-B14F-4D97-AF65-F5344CB8AC3E}">
        <p14:creationId xmlns:p14="http://schemas.microsoft.com/office/powerpoint/2010/main" val="13970614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s-ES" smtClean="0"/>
              <a:t>Haga clic para modificar el estilo de título del patrón</a:t>
            </a:r>
            <a:endParaRPr lang="en-US" dirty="0"/>
          </a:p>
        </p:txBody>
      </p:sp>
      <p:sp>
        <p:nvSpPr>
          <p:cNvPr id="14" name="Text Placeholder 3"/>
          <p:cNvSpPr>
            <a:spLocks noGrp="1"/>
          </p:cNvSpPr>
          <p:nvPr>
            <p:ph type="body" sz="half" idx="13"/>
          </p:nvPr>
        </p:nvSpPr>
        <p:spPr>
          <a:xfrm>
            <a:off x="1448177" y="3771174"/>
            <a:ext cx="5540814"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pPr>
              <a:defRPr/>
            </a:pPr>
            <a:fld id="{EC47A13A-0CAA-407A-ABDF-4B4C651D848C}" type="datetimeFigureOut">
              <a:rPr lang="es-CO" smtClean="0"/>
              <a:pPr>
                <a:defRPr/>
              </a:pPr>
              <a:t>16/11/2014</a:t>
            </a:fld>
            <a:endParaRPr lang="es-CO"/>
          </a:p>
        </p:txBody>
      </p:sp>
      <p:sp>
        <p:nvSpPr>
          <p:cNvPr id="5" name="Footer Placeholder 4"/>
          <p:cNvSpPr>
            <a:spLocks noGrp="1"/>
          </p:cNvSpPr>
          <p:nvPr>
            <p:ph type="ftr" sz="quarter" idx="11"/>
          </p:nvPr>
        </p:nvSpPr>
        <p:spPr/>
        <p:txBody>
          <a:bodyPr/>
          <a:lstStyle/>
          <a:p>
            <a:pPr>
              <a:defRPr/>
            </a:pPr>
            <a:endParaRPr lang="es-CO"/>
          </a:p>
        </p:txBody>
      </p:sp>
      <p:sp>
        <p:nvSpPr>
          <p:cNvPr id="6" name="Slide Number Placeholder 5"/>
          <p:cNvSpPr>
            <a:spLocks noGrp="1"/>
          </p:cNvSpPr>
          <p:nvPr>
            <p:ph type="sldNum" sz="quarter" idx="12"/>
          </p:nvPr>
        </p:nvSpPr>
        <p:spPr/>
        <p:txBody>
          <a:bodyPr/>
          <a:lstStyle/>
          <a:p>
            <a:fld id="{F3423E97-06A5-40BF-8F2C-8F0A2566E754}" type="slidenum">
              <a:rPr lang="es-CO" smtClean="0"/>
              <a:pPr/>
              <a:t>‹Nº›</a:t>
            </a:fld>
            <a:endParaRPr lang="es-CO"/>
          </a:p>
        </p:txBody>
      </p:sp>
      <p:sp>
        <p:nvSpPr>
          <p:cNvPr id="11" name="TextBox 10"/>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7325531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866442" y="3124201"/>
            <a:ext cx="6620968"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pPr>
              <a:defRPr/>
            </a:pPr>
            <a:fld id="{EC47A13A-0CAA-407A-ABDF-4B4C651D848C}" type="datetimeFigureOut">
              <a:rPr lang="es-CO" smtClean="0"/>
              <a:pPr>
                <a:defRPr/>
              </a:pPr>
              <a:t>16/11/2014</a:t>
            </a:fld>
            <a:endParaRPr lang="es-CO"/>
          </a:p>
        </p:txBody>
      </p:sp>
      <p:sp>
        <p:nvSpPr>
          <p:cNvPr id="5" name="Footer Placeholder 4"/>
          <p:cNvSpPr>
            <a:spLocks noGrp="1"/>
          </p:cNvSpPr>
          <p:nvPr>
            <p:ph type="ftr" sz="quarter" idx="11"/>
          </p:nvPr>
        </p:nvSpPr>
        <p:spPr/>
        <p:txBody>
          <a:bodyPr/>
          <a:lstStyle/>
          <a:p>
            <a:pPr>
              <a:defRPr/>
            </a:pPr>
            <a:endParaRPr lang="es-CO"/>
          </a:p>
        </p:txBody>
      </p:sp>
      <p:sp>
        <p:nvSpPr>
          <p:cNvPr id="6" name="Slide Number Placeholder 5"/>
          <p:cNvSpPr>
            <a:spLocks noGrp="1"/>
          </p:cNvSpPr>
          <p:nvPr>
            <p:ph type="sldNum" sz="quarter" idx="12"/>
          </p:nvPr>
        </p:nvSpPr>
        <p:spPr/>
        <p:txBody>
          <a:bodyPr/>
          <a:lstStyle/>
          <a:p>
            <a:fld id="{F3423E97-06A5-40BF-8F2C-8F0A2566E754}" type="slidenum">
              <a:rPr lang="es-CO" smtClean="0"/>
              <a:pPr/>
              <a:t>‹Nº›</a:t>
            </a:fld>
            <a:endParaRPr lang="es-CO"/>
          </a:p>
        </p:txBody>
      </p:sp>
    </p:spTree>
    <p:extLst>
      <p:ext uri="{BB962C8B-B14F-4D97-AF65-F5344CB8AC3E}">
        <p14:creationId xmlns:p14="http://schemas.microsoft.com/office/powerpoint/2010/main" val="9329350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fld id="{EC47A13A-0CAA-407A-ABDF-4B4C651D848C}" type="datetimeFigureOut">
              <a:rPr lang="es-CO" smtClean="0"/>
              <a:pPr>
                <a:defRPr/>
              </a:pPr>
              <a:t>16/11/2014</a:t>
            </a:fld>
            <a:endParaRPr lang="es-CO"/>
          </a:p>
        </p:txBody>
      </p:sp>
      <p:sp>
        <p:nvSpPr>
          <p:cNvPr id="4" name="Footer Placeholder 4"/>
          <p:cNvSpPr>
            <a:spLocks noGrp="1"/>
          </p:cNvSpPr>
          <p:nvPr>
            <p:ph type="ftr" sz="quarter" idx="11"/>
          </p:nvPr>
        </p:nvSpPr>
        <p:spPr/>
        <p:txBody>
          <a:bodyPr/>
          <a:lstStyle/>
          <a:p>
            <a:pPr>
              <a:defRPr/>
            </a:pPr>
            <a:endParaRPr lang="es-CO"/>
          </a:p>
        </p:txBody>
      </p:sp>
      <p:sp>
        <p:nvSpPr>
          <p:cNvPr id="6" name="Slide Number Placeholder 5"/>
          <p:cNvSpPr>
            <a:spLocks noGrp="1"/>
          </p:cNvSpPr>
          <p:nvPr>
            <p:ph type="sldNum" sz="quarter" idx="12"/>
          </p:nvPr>
        </p:nvSpPr>
        <p:spPr/>
        <p:txBody>
          <a:bodyPr/>
          <a:lstStyle/>
          <a:p>
            <a:fld id="{F3423E97-06A5-40BF-8F2C-8F0A2566E754}" type="slidenum">
              <a:rPr lang="es-CO" smtClean="0"/>
              <a:pPr/>
              <a:t>‹Nº›</a:t>
            </a:fld>
            <a:endParaRPr lang="es-CO"/>
          </a:p>
        </p:txBody>
      </p:sp>
    </p:spTree>
    <p:extLst>
      <p:ext uri="{BB962C8B-B14F-4D97-AF65-F5344CB8AC3E}">
        <p14:creationId xmlns:p14="http://schemas.microsoft.com/office/powerpoint/2010/main" val="1145635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fld id="{EC47A13A-0CAA-407A-ABDF-4B4C651D848C}" type="datetimeFigureOut">
              <a:rPr lang="es-CO" smtClean="0"/>
              <a:pPr>
                <a:defRPr/>
              </a:pPr>
              <a:t>16/11/2014</a:t>
            </a:fld>
            <a:endParaRPr lang="es-CO"/>
          </a:p>
        </p:txBody>
      </p:sp>
      <p:sp>
        <p:nvSpPr>
          <p:cNvPr id="4" name="Footer Placeholder 4"/>
          <p:cNvSpPr>
            <a:spLocks noGrp="1"/>
          </p:cNvSpPr>
          <p:nvPr>
            <p:ph type="ftr" sz="quarter" idx="11"/>
          </p:nvPr>
        </p:nvSpPr>
        <p:spPr/>
        <p:txBody>
          <a:bodyPr/>
          <a:lstStyle/>
          <a:p>
            <a:pPr>
              <a:defRPr/>
            </a:pPr>
            <a:endParaRPr lang="es-CO"/>
          </a:p>
        </p:txBody>
      </p:sp>
      <p:sp>
        <p:nvSpPr>
          <p:cNvPr id="6" name="Slide Number Placeholder 5"/>
          <p:cNvSpPr>
            <a:spLocks noGrp="1"/>
          </p:cNvSpPr>
          <p:nvPr>
            <p:ph type="sldNum" sz="quarter" idx="12"/>
          </p:nvPr>
        </p:nvSpPr>
        <p:spPr/>
        <p:txBody>
          <a:bodyPr/>
          <a:lstStyle/>
          <a:p>
            <a:fld id="{F3423E97-06A5-40BF-8F2C-8F0A2566E754}" type="slidenum">
              <a:rPr lang="es-CO" smtClean="0"/>
              <a:pPr/>
              <a:t>‹Nº›</a:t>
            </a:fld>
            <a:endParaRPr lang="es-CO"/>
          </a:p>
        </p:txBody>
      </p:sp>
    </p:spTree>
    <p:extLst>
      <p:ext uri="{BB962C8B-B14F-4D97-AF65-F5344CB8AC3E}">
        <p14:creationId xmlns:p14="http://schemas.microsoft.com/office/powerpoint/2010/main" val="14299316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pPr>
              <a:defRPr/>
            </a:pPr>
            <a:fld id="{8EB7C1F1-130A-4D62-A90F-69B9796EC77A}" type="datetimeFigureOut">
              <a:rPr lang="es-CO" smtClean="0"/>
              <a:pPr>
                <a:defRPr/>
              </a:pPr>
              <a:t>16/11/2014</a:t>
            </a:fld>
            <a:endParaRPr lang="es-CO"/>
          </a:p>
        </p:txBody>
      </p:sp>
      <p:sp>
        <p:nvSpPr>
          <p:cNvPr id="5" name="Footer Placeholder 4"/>
          <p:cNvSpPr>
            <a:spLocks noGrp="1"/>
          </p:cNvSpPr>
          <p:nvPr>
            <p:ph type="ftr" sz="quarter" idx="11"/>
          </p:nvPr>
        </p:nvSpPr>
        <p:spPr/>
        <p:txBody>
          <a:bodyPr/>
          <a:lstStyle/>
          <a:p>
            <a:pPr>
              <a:defRPr/>
            </a:pPr>
            <a:endParaRPr lang="es-CO"/>
          </a:p>
        </p:txBody>
      </p:sp>
      <p:sp>
        <p:nvSpPr>
          <p:cNvPr id="6" name="Slide Number Placeholder 5"/>
          <p:cNvSpPr>
            <a:spLocks noGrp="1"/>
          </p:cNvSpPr>
          <p:nvPr>
            <p:ph type="sldNum" sz="quarter" idx="12"/>
          </p:nvPr>
        </p:nvSpPr>
        <p:spPr/>
        <p:txBody>
          <a:bodyPr/>
          <a:lstStyle/>
          <a:p>
            <a:fld id="{4F075F32-8590-48EF-9328-CB65FEE52309}" type="slidenum">
              <a:rPr lang="es-CO" smtClean="0"/>
              <a:pPr/>
              <a:t>‹Nº›</a:t>
            </a:fld>
            <a:endParaRPr lang="es-CO"/>
          </a:p>
        </p:txBody>
      </p:sp>
    </p:spTree>
    <p:extLst>
      <p:ext uri="{BB962C8B-B14F-4D97-AF65-F5344CB8AC3E}">
        <p14:creationId xmlns:p14="http://schemas.microsoft.com/office/powerpoint/2010/main" val="41532493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pPr>
              <a:defRPr/>
            </a:pPr>
            <a:fld id="{5855EF56-B4C3-48AA-8971-05D989C2FBC5}" type="datetimeFigureOut">
              <a:rPr lang="es-CO" smtClean="0"/>
              <a:pPr>
                <a:defRPr/>
              </a:pPr>
              <a:t>16/11/2014</a:t>
            </a:fld>
            <a:endParaRPr lang="es-CO"/>
          </a:p>
        </p:txBody>
      </p:sp>
      <p:sp>
        <p:nvSpPr>
          <p:cNvPr id="5" name="Footer Placeholder 4"/>
          <p:cNvSpPr>
            <a:spLocks noGrp="1"/>
          </p:cNvSpPr>
          <p:nvPr>
            <p:ph type="ftr" sz="quarter" idx="11"/>
          </p:nvPr>
        </p:nvSpPr>
        <p:spPr/>
        <p:txBody>
          <a:bodyPr/>
          <a:lstStyle/>
          <a:p>
            <a:pPr>
              <a:defRPr/>
            </a:pPr>
            <a:endParaRPr lang="es-CO"/>
          </a:p>
        </p:txBody>
      </p:sp>
      <p:sp>
        <p:nvSpPr>
          <p:cNvPr id="6" name="Slide Number Placeholder 5"/>
          <p:cNvSpPr>
            <a:spLocks noGrp="1"/>
          </p:cNvSpPr>
          <p:nvPr>
            <p:ph type="sldNum" sz="quarter" idx="12"/>
          </p:nvPr>
        </p:nvSpPr>
        <p:spPr/>
        <p:txBody>
          <a:bodyPr/>
          <a:lstStyle/>
          <a:p>
            <a:fld id="{ADCBEE4E-FCA4-48ED-A02F-06B5BBF7DA61}" type="slidenum">
              <a:rPr lang="es-CO" smtClean="0"/>
              <a:pPr/>
              <a:t>‹Nº›</a:t>
            </a:fld>
            <a:endParaRPr lang="es-CO"/>
          </a:p>
        </p:txBody>
      </p:sp>
    </p:spTree>
    <p:extLst>
      <p:ext uri="{BB962C8B-B14F-4D97-AF65-F5344CB8AC3E}">
        <p14:creationId xmlns:p14="http://schemas.microsoft.com/office/powerpoint/2010/main" val="1791647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pPr>
              <a:defRPr/>
            </a:pPr>
            <a:fld id="{6ACBDB0C-7A00-4B6D-ADBF-58E935F4C632}" type="datetimeFigureOut">
              <a:rPr lang="es-CO" smtClean="0"/>
              <a:pPr>
                <a:defRPr/>
              </a:pPr>
              <a:t>16/11/2014</a:t>
            </a:fld>
            <a:endParaRPr lang="es-CO"/>
          </a:p>
        </p:txBody>
      </p:sp>
      <p:sp>
        <p:nvSpPr>
          <p:cNvPr id="5" name="Footer Placeholder 4"/>
          <p:cNvSpPr>
            <a:spLocks noGrp="1"/>
          </p:cNvSpPr>
          <p:nvPr>
            <p:ph type="ftr" sz="quarter" idx="11"/>
          </p:nvPr>
        </p:nvSpPr>
        <p:spPr/>
        <p:txBody>
          <a:bodyPr/>
          <a:lstStyle/>
          <a:p>
            <a:pPr>
              <a:defRPr/>
            </a:pPr>
            <a:endParaRPr lang="es-CO"/>
          </a:p>
        </p:txBody>
      </p:sp>
      <p:sp>
        <p:nvSpPr>
          <p:cNvPr id="6" name="Slide Number Placeholder 5"/>
          <p:cNvSpPr>
            <a:spLocks noGrp="1"/>
          </p:cNvSpPr>
          <p:nvPr>
            <p:ph type="sldNum" sz="quarter" idx="12"/>
          </p:nvPr>
        </p:nvSpPr>
        <p:spPr/>
        <p:txBody>
          <a:bodyPr/>
          <a:lstStyle/>
          <a:p>
            <a:fld id="{312F95C0-F594-4BDB-B2D5-28AD15EA1ED2}" type="slidenum">
              <a:rPr lang="es-CO" smtClean="0"/>
              <a:pPr/>
              <a:t>‹Nº›</a:t>
            </a:fld>
            <a:endParaRPr lang="es-CO"/>
          </a:p>
        </p:txBody>
      </p:sp>
    </p:spTree>
    <p:extLst>
      <p:ext uri="{BB962C8B-B14F-4D97-AF65-F5344CB8AC3E}">
        <p14:creationId xmlns:p14="http://schemas.microsoft.com/office/powerpoint/2010/main" val="2957927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pPr>
              <a:defRPr/>
            </a:pPr>
            <a:fld id="{72794126-277F-4CE4-BA0E-5F3A93270F6F}" type="datetimeFigureOut">
              <a:rPr lang="es-CO" smtClean="0"/>
              <a:pPr>
                <a:defRPr/>
              </a:pPr>
              <a:t>16/11/2014</a:t>
            </a:fld>
            <a:endParaRPr lang="es-CO"/>
          </a:p>
        </p:txBody>
      </p:sp>
      <p:sp>
        <p:nvSpPr>
          <p:cNvPr id="5" name="Footer Placeholder 4"/>
          <p:cNvSpPr>
            <a:spLocks noGrp="1"/>
          </p:cNvSpPr>
          <p:nvPr>
            <p:ph type="ftr" sz="quarter" idx="11"/>
          </p:nvPr>
        </p:nvSpPr>
        <p:spPr/>
        <p:txBody>
          <a:bodyPr/>
          <a:lstStyle/>
          <a:p>
            <a:pPr>
              <a:defRPr/>
            </a:pPr>
            <a:endParaRPr lang="es-CO"/>
          </a:p>
        </p:txBody>
      </p:sp>
      <p:sp>
        <p:nvSpPr>
          <p:cNvPr id="6" name="Slide Number Placeholder 5"/>
          <p:cNvSpPr>
            <a:spLocks noGrp="1"/>
          </p:cNvSpPr>
          <p:nvPr>
            <p:ph type="sldNum" sz="quarter" idx="12"/>
          </p:nvPr>
        </p:nvSpPr>
        <p:spPr/>
        <p:txBody>
          <a:bodyPr/>
          <a:lstStyle/>
          <a:p>
            <a:fld id="{1E991782-F719-4044-9615-7A2A0D0B226D}" type="slidenum">
              <a:rPr lang="es-CO" smtClean="0"/>
              <a:pPr/>
              <a:t>‹Nº›</a:t>
            </a:fld>
            <a:endParaRPr lang="es-CO"/>
          </a:p>
        </p:txBody>
      </p:sp>
    </p:spTree>
    <p:extLst>
      <p:ext uri="{BB962C8B-B14F-4D97-AF65-F5344CB8AC3E}">
        <p14:creationId xmlns:p14="http://schemas.microsoft.com/office/powerpoint/2010/main" val="1978663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pPr>
              <a:defRPr/>
            </a:pPr>
            <a:fld id="{9D9CED04-A39F-4082-8BCD-3CEFCC82E0E5}" type="datetimeFigureOut">
              <a:rPr lang="es-CO" smtClean="0"/>
              <a:pPr>
                <a:defRPr/>
              </a:pPr>
              <a:t>16/11/2014</a:t>
            </a:fld>
            <a:endParaRPr lang="es-CO"/>
          </a:p>
        </p:txBody>
      </p:sp>
      <p:sp>
        <p:nvSpPr>
          <p:cNvPr id="6" name="Footer Placeholder 5"/>
          <p:cNvSpPr>
            <a:spLocks noGrp="1"/>
          </p:cNvSpPr>
          <p:nvPr>
            <p:ph type="ftr" sz="quarter" idx="11"/>
          </p:nvPr>
        </p:nvSpPr>
        <p:spPr/>
        <p:txBody>
          <a:bodyPr/>
          <a:lstStyle/>
          <a:p>
            <a:pPr>
              <a:defRPr/>
            </a:pPr>
            <a:endParaRPr lang="es-CO"/>
          </a:p>
        </p:txBody>
      </p:sp>
      <p:sp>
        <p:nvSpPr>
          <p:cNvPr id="7" name="Slide Number Placeholder 6"/>
          <p:cNvSpPr>
            <a:spLocks noGrp="1"/>
          </p:cNvSpPr>
          <p:nvPr>
            <p:ph type="sldNum" sz="quarter" idx="12"/>
          </p:nvPr>
        </p:nvSpPr>
        <p:spPr/>
        <p:txBody>
          <a:bodyPr/>
          <a:lstStyle/>
          <a:p>
            <a:fld id="{73E3E73C-257D-4C23-8881-4E17BFD5B22C}" type="slidenum">
              <a:rPr lang="es-CO" smtClean="0"/>
              <a:pPr/>
              <a:t>‹Nº›</a:t>
            </a:fld>
            <a:endParaRPr lang="es-CO"/>
          </a:p>
        </p:txBody>
      </p:sp>
    </p:spTree>
    <p:extLst>
      <p:ext uri="{BB962C8B-B14F-4D97-AF65-F5344CB8AC3E}">
        <p14:creationId xmlns:p14="http://schemas.microsoft.com/office/powerpoint/2010/main" val="2561791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pPr>
              <a:defRPr/>
            </a:pPr>
            <a:fld id="{45145833-9EF5-4563-864A-44D4AF7EDDFD}" type="datetimeFigureOut">
              <a:rPr lang="es-CO" smtClean="0"/>
              <a:pPr>
                <a:defRPr/>
              </a:pPr>
              <a:t>16/11/2014</a:t>
            </a:fld>
            <a:endParaRPr lang="es-CO"/>
          </a:p>
        </p:txBody>
      </p:sp>
      <p:sp>
        <p:nvSpPr>
          <p:cNvPr id="8" name="Footer Placeholder 7"/>
          <p:cNvSpPr>
            <a:spLocks noGrp="1"/>
          </p:cNvSpPr>
          <p:nvPr>
            <p:ph type="ftr" sz="quarter" idx="11"/>
          </p:nvPr>
        </p:nvSpPr>
        <p:spPr/>
        <p:txBody>
          <a:bodyPr/>
          <a:lstStyle/>
          <a:p>
            <a:pPr>
              <a:defRPr/>
            </a:pPr>
            <a:endParaRPr lang="es-CO"/>
          </a:p>
        </p:txBody>
      </p:sp>
      <p:sp>
        <p:nvSpPr>
          <p:cNvPr id="9" name="Slide Number Placeholder 8"/>
          <p:cNvSpPr>
            <a:spLocks noGrp="1"/>
          </p:cNvSpPr>
          <p:nvPr>
            <p:ph type="sldNum" sz="quarter" idx="12"/>
          </p:nvPr>
        </p:nvSpPr>
        <p:spPr/>
        <p:txBody>
          <a:bodyPr/>
          <a:lstStyle/>
          <a:p>
            <a:fld id="{51C6D5FC-7863-48B0-B8CC-5CDE314C86A2}" type="slidenum">
              <a:rPr lang="es-CO" smtClean="0"/>
              <a:pPr/>
              <a:t>‹Nº›</a:t>
            </a:fld>
            <a:endParaRPr lang="es-CO"/>
          </a:p>
        </p:txBody>
      </p:sp>
    </p:spTree>
    <p:extLst>
      <p:ext uri="{BB962C8B-B14F-4D97-AF65-F5344CB8AC3E}">
        <p14:creationId xmlns:p14="http://schemas.microsoft.com/office/powerpoint/2010/main" val="1571506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pPr>
              <a:defRPr/>
            </a:pPr>
            <a:fld id="{EC47A13A-0CAA-407A-ABDF-4B4C651D848C}" type="datetimeFigureOut">
              <a:rPr lang="es-CO" smtClean="0"/>
              <a:pPr>
                <a:defRPr/>
              </a:pPr>
              <a:t>16/11/2014</a:t>
            </a:fld>
            <a:endParaRPr lang="es-CO"/>
          </a:p>
        </p:txBody>
      </p:sp>
      <p:sp>
        <p:nvSpPr>
          <p:cNvPr id="5" name="Footer Placeholder 3"/>
          <p:cNvSpPr>
            <a:spLocks noGrp="1"/>
          </p:cNvSpPr>
          <p:nvPr>
            <p:ph type="ftr" sz="quarter" idx="11"/>
          </p:nvPr>
        </p:nvSpPr>
        <p:spPr/>
        <p:txBody>
          <a:bodyPr/>
          <a:lstStyle/>
          <a:p>
            <a:pPr>
              <a:defRPr/>
            </a:pPr>
            <a:endParaRPr lang="es-CO"/>
          </a:p>
        </p:txBody>
      </p:sp>
      <p:sp>
        <p:nvSpPr>
          <p:cNvPr id="6" name="Slide Number Placeholder 4"/>
          <p:cNvSpPr>
            <a:spLocks noGrp="1"/>
          </p:cNvSpPr>
          <p:nvPr>
            <p:ph type="sldNum" sz="quarter" idx="12"/>
          </p:nvPr>
        </p:nvSpPr>
        <p:spPr/>
        <p:txBody>
          <a:bodyPr/>
          <a:lstStyle/>
          <a:p>
            <a:fld id="{F3423E97-06A5-40BF-8F2C-8F0A2566E754}" type="slidenum">
              <a:rPr lang="es-CO" smtClean="0"/>
              <a:pPr/>
              <a:t>‹Nº›</a:t>
            </a:fld>
            <a:endParaRPr lang="es-CO"/>
          </a:p>
        </p:txBody>
      </p:sp>
    </p:spTree>
    <p:extLst>
      <p:ext uri="{BB962C8B-B14F-4D97-AF65-F5344CB8AC3E}">
        <p14:creationId xmlns:p14="http://schemas.microsoft.com/office/powerpoint/2010/main" val="3822070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pPr>
              <a:defRPr/>
            </a:pPr>
            <a:fld id="{CB35F00E-9295-4691-9447-538D1DDE44D1}" type="datetimeFigureOut">
              <a:rPr lang="es-CO" smtClean="0"/>
              <a:pPr>
                <a:defRPr/>
              </a:pPr>
              <a:t>16/11/2014</a:t>
            </a:fld>
            <a:endParaRPr lang="es-CO"/>
          </a:p>
        </p:txBody>
      </p:sp>
      <p:sp>
        <p:nvSpPr>
          <p:cNvPr id="5" name="Footer Placeholder 2"/>
          <p:cNvSpPr>
            <a:spLocks noGrp="1"/>
          </p:cNvSpPr>
          <p:nvPr>
            <p:ph type="ftr" sz="quarter" idx="11"/>
          </p:nvPr>
        </p:nvSpPr>
        <p:spPr/>
        <p:txBody>
          <a:bodyPr/>
          <a:lstStyle/>
          <a:p>
            <a:pPr>
              <a:defRPr/>
            </a:pPr>
            <a:endParaRPr lang="es-CO"/>
          </a:p>
        </p:txBody>
      </p:sp>
      <p:sp>
        <p:nvSpPr>
          <p:cNvPr id="6" name="Slide Number Placeholder 3"/>
          <p:cNvSpPr>
            <a:spLocks noGrp="1"/>
          </p:cNvSpPr>
          <p:nvPr>
            <p:ph type="sldNum" sz="quarter" idx="12"/>
          </p:nvPr>
        </p:nvSpPr>
        <p:spPr/>
        <p:txBody>
          <a:bodyPr/>
          <a:lstStyle/>
          <a:p>
            <a:fld id="{0634F51A-3E53-4BC1-899D-0EF45D70D990}" type="slidenum">
              <a:rPr lang="es-CO" smtClean="0"/>
              <a:pPr/>
              <a:t>‹Nº›</a:t>
            </a:fld>
            <a:endParaRPr lang="es-CO"/>
          </a:p>
        </p:txBody>
      </p:sp>
    </p:spTree>
    <p:extLst>
      <p:ext uri="{BB962C8B-B14F-4D97-AF65-F5344CB8AC3E}">
        <p14:creationId xmlns:p14="http://schemas.microsoft.com/office/powerpoint/2010/main" val="3286239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7" name="Date Placeholder 4"/>
          <p:cNvSpPr>
            <a:spLocks noGrp="1"/>
          </p:cNvSpPr>
          <p:nvPr>
            <p:ph type="dt" sz="half" idx="10"/>
          </p:nvPr>
        </p:nvSpPr>
        <p:spPr/>
        <p:txBody>
          <a:bodyPr/>
          <a:lstStyle/>
          <a:p>
            <a:pPr>
              <a:defRPr/>
            </a:pPr>
            <a:fld id="{B91F36A8-8E84-4FE9-A90F-6A45149678AC}" type="datetimeFigureOut">
              <a:rPr lang="es-CO" smtClean="0"/>
              <a:pPr>
                <a:defRPr/>
              </a:pPr>
              <a:t>16/11/2014</a:t>
            </a:fld>
            <a:endParaRPr lang="es-CO"/>
          </a:p>
        </p:txBody>
      </p:sp>
      <p:sp>
        <p:nvSpPr>
          <p:cNvPr id="5" name="Footer Placeholder 5"/>
          <p:cNvSpPr>
            <a:spLocks noGrp="1"/>
          </p:cNvSpPr>
          <p:nvPr>
            <p:ph type="ftr" sz="quarter" idx="11"/>
          </p:nvPr>
        </p:nvSpPr>
        <p:spPr/>
        <p:txBody>
          <a:bodyPr/>
          <a:lstStyle/>
          <a:p>
            <a:pPr>
              <a:defRPr/>
            </a:pPr>
            <a:endParaRPr lang="es-CO"/>
          </a:p>
        </p:txBody>
      </p:sp>
      <p:sp>
        <p:nvSpPr>
          <p:cNvPr id="6" name="Slide Number Placeholder 6"/>
          <p:cNvSpPr>
            <a:spLocks noGrp="1"/>
          </p:cNvSpPr>
          <p:nvPr>
            <p:ph type="sldNum" sz="quarter" idx="12"/>
          </p:nvPr>
        </p:nvSpPr>
        <p:spPr/>
        <p:txBody>
          <a:bodyPr/>
          <a:lstStyle/>
          <a:p>
            <a:fld id="{800E2D20-BE03-4AD6-AF88-68997522DA97}" type="slidenum">
              <a:rPr lang="es-CO" smtClean="0"/>
              <a:pPr/>
              <a:t>‹Nº›</a:t>
            </a:fld>
            <a:endParaRPr lang="es-CO"/>
          </a:p>
        </p:txBody>
      </p:sp>
    </p:spTree>
    <p:extLst>
      <p:ext uri="{BB962C8B-B14F-4D97-AF65-F5344CB8AC3E}">
        <p14:creationId xmlns:p14="http://schemas.microsoft.com/office/powerpoint/2010/main" val="1742179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pPr>
              <a:defRPr/>
            </a:pPr>
            <a:fld id="{BD15AF34-3BB9-4F37-A4A8-8110907B0B0E}" type="datetimeFigureOut">
              <a:rPr lang="es-CO" smtClean="0"/>
              <a:pPr>
                <a:defRPr/>
              </a:pPr>
              <a:t>16/11/2014</a:t>
            </a:fld>
            <a:endParaRPr lang="es-CO"/>
          </a:p>
        </p:txBody>
      </p:sp>
      <p:sp>
        <p:nvSpPr>
          <p:cNvPr id="6" name="Footer Placeholder 5"/>
          <p:cNvSpPr>
            <a:spLocks noGrp="1"/>
          </p:cNvSpPr>
          <p:nvPr>
            <p:ph type="ftr" sz="quarter" idx="11"/>
          </p:nvPr>
        </p:nvSpPr>
        <p:spPr/>
        <p:txBody>
          <a:bodyPr/>
          <a:lstStyle/>
          <a:p>
            <a:pPr>
              <a:defRPr/>
            </a:pPr>
            <a:endParaRPr lang="es-CO"/>
          </a:p>
        </p:txBody>
      </p:sp>
      <p:sp>
        <p:nvSpPr>
          <p:cNvPr id="7" name="Slide Number Placeholder 6"/>
          <p:cNvSpPr>
            <a:spLocks noGrp="1"/>
          </p:cNvSpPr>
          <p:nvPr>
            <p:ph type="sldNum" sz="quarter" idx="12"/>
          </p:nvPr>
        </p:nvSpPr>
        <p:spPr/>
        <p:txBody>
          <a:bodyPr/>
          <a:lstStyle/>
          <a:p>
            <a:fld id="{F8D03D8A-F6EC-4DDC-AD97-7F6B04E9B9D5}" type="slidenum">
              <a:rPr lang="es-CO" smtClean="0"/>
              <a:pPr/>
              <a:t>‹Nº›</a:t>
            </a:fld>
            <a:endParaRPr lang="es-CO"/>
          </a:p>
        </p:txBody>
      </p:sp>
    </p:spTree>
    <p:extLst>
      <p:ext uri="{BB962C8B-B14F-4D97-AF65-F5344CB8AC3E}">
        <p14:creationId xmlns:p14="http://schemas.microsoft.com/office/powerpoint/2010/main" val="3926061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accent1">
                  <a:lumMod val="60000"/>
                  <a:lumOff val="40000"/>
                  <a:alpha val="8000"/>
                </a:schemeClr>
              </a:gs>
              <a:gs pos="72000">
                <a:schemeClr val="accent1">
                  <a:lumMod val="60000"/>
                  <a:lumOff val="40000"/>
                  <a:alpha val="0"/>
                </a:schemeClr>
              </a:gs>
              <a:gs pos="36000">
                <a:schemeClr val="accent1">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pPr>
              <a:defRPr/>
            </a:pPr>
            <a:fld id="{EC47A13A-0CAA-407A-ABDF-4B4C651D848C}" type="datetimeFigureOut">
              <a:rPr lang="es-CO" smtClean="0"/>
              <a:pPr>
                <a:defRPr/>
              </a:pPr>
              <a:t>16/11/2014</a:t>
            </a:fld>
            <a:endParaRPr lang="es-CO"/>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pPr>
              <a:defRPr/>
            </a:pPr>
            <a:endParaRPr lang="es-CO"/>
          </a:p>
        </p:txBody>
      </p:sp>
      <p:sp>
        <p:nvSpPr>
          <p:cNvPr id="6" name="Slide Number Placeholder 5"/>
          <p:cNvSpPr>
            <a:spLocks noGrp="1"/>
          </p:cNvSpPr>
          <p:nvPr>
            <p:ph type="sldNum" sz="quarter" idx="4"/>
          </p:nvPr>
        </p:nvSpPr>
        <p:spPr>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F3423E97-06A5-40BF-8F2C-8F0A2566E754}" type="slidenum">
              <a:rPr lang="es-CO" smtClean="0"/>
              <a:pPr/>
              <a:t>‹Nº›</a:t>
            </a:fld>
            <a:endParaRPr lang="es-CO"/>
          </a:p>
        </p:txBody>
      </p:sp>
    </p:spTree>
    <p:extLst>
      <p:ext uri="{BB962C8B-B14F-4D97-AF65-F5344CB8AC3E}">
        <p14:creationId xmlns:p14="http://schemas.microsoft.com/office/powerpoint/2010/main" val="4026768314"/>
      </p:ext>
    </p:extLst>
  </p:cSld>
  <p:clrMap bg1="dk1" tx1="lt1" bg2="dk2" tx2="lt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2" r:id="rId12"/>
    <p:sldLayoutId id="2147483773" r:id="rId13"/>
    <p:sldLayoutId id="2147483774" r:id="rId14"/>
    <p:sldLayoutId id="2147483775" r:id="rId15"/>
    <p:sldLayoutId id="2147483776" r:id="rId16"/>
    <p:sldLayoutId id="21474837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844824"/>
            <a:ext cx="7772400" cy="1975104"/>
          </a:xfrm>
        </p:spPr>
        <p:txBody>
          <a:bodyPr/>
          <a:lstStyle/>
          <a:p>
            <a:pPr algn="ctr" eaLnBrk="1" fontAlgn="auto" hangingPunct="1">
              <a:spcAft>
                <a:spcPts val="0"/>
              </a:spcAft>
              <a:defRPr/>
            </a:pPr>
            <a:r>
              <a:rPr lang="es-CO" b="0" dirty="0" smtClean="0">
                <a:solidFill>
                  <a:srgbClr val="92D050"/>
                </a:solidFill>
                <a:latin typeface="Cooper Black" pitchFamily="18" charset="0"/>
              </a:rPr>
              <a:t>FACTORES DE RIESGO PSICOSOCIAL</a:t>
            </a:r>
            <a:endParaRPr lang="es-CO" b="0" dirty="0">
              <a:solidFill>
                <a:srgbClr val="92D050"/>
              </a:solidFill>
              <a:latin typeface="Cooper Black" pitchFamily="18" charset="0"/>
            </a:endParaRPr>
          </a:p>
        </p:txBody>
      </p:sp>
      <p:pic>
        <p:nvPicPr>
          <p:cNvPr id="9220" name="Picture 2" descr="C:\Users\Ana Julie\Documents\CAPACITACIONES 2012\octubre\factores psicosociales 11 oct 2012\22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5261" y="3573016"/>
            <a:ext cx="3529013" cy="315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2 Marcador de contenido"/>
          <p:cNvSpPr>
            <a:spLocks noGrp="1"/>
          </p:cNvSpPr>
          <p:nvPr>
            <p:ph idx="1"/>
          </p:nvPr>
        </p:nvSpPr>
        <p:spPr>
          <a:xfrm>
            <a:off x="1042988" y="333375"/>
            <a:ext cx="7629525" cy="4859338"/>
          </a:xfrm>
        </p:spPr>
        <p:txBody>
          <a:bodyPr>
            <a:normAutofit fontScale="77500" lnSpcReduction="20000"/>
          </a:bodyPr>
          <a:lstStyle/>
          <a:p>
            <a:pPr eaLnBrk="1" hangingPunct="1"/>
            <a:endParaRPr lang="es-CO" sz="2400" smtClean="0">
              <a:latin typeface="Book Antiqua" panose="02040602050305030304" pitchFamily="18" charset="0"/>
            </a:endParaRPr>
          </a:p>
          <a:p>
            <a:pPr eaLnBrk="1" hangingPunct="1"/>
            <a:endParaRPr lang="es-CO" sz="2400" smtClean="0">
              <a:latin typeface="Book Antiqua" panose="02040602050305030304" pitchFamily="18" charset="0"/>
            </a:endParaRPr>
          </a:p>
          <a:p>
            <a:pPr eaLnBrk="1" hangingPunct="1"/>
            <a:r>
              <a:rPr lang="es-CO" sz="2400" smtClean="0">
                <a:latin typeface="Book Antiqua" panose="02040602050305030304" pitchFamily="18" charset="0"/>
              </a:rPr>
              <a:t>GLOBALIZACIÓN Y NUEVOS FP </a:t>
            </a:r>
          </a:p>
          <a:p>
            <a:pPr eaLnBrk="1" hangingPunct="1"/>
            <a:endParaRPr lang="es-CO" sz="2400" smtClean="0">
              <a:latin typeface="Book Antiqua" panose="02040602050305030304" pitchFamily="18" charset="0"/>
            </a:endParaRPr>
          </a:p>
          <a:p>
            <a:pPr eaLnBrk="1" hangingPunct="1"/>
            <a:r>
              <a:rPr lang="es-CO" sz="2400" smtClean="0">
                <a:latin typeface="Book Antiqua" panose="02040602050305030304" pitchFamily="18" charset="0"/>
              </a:rPr>
              <a:t>GLOBALIZACIÓN DE LA ECONOMIA</a:t>
            </a:r>
          </a:p>
          <a:p>
            <a:pPr eaLnBrk="1" hangingPunct="1"/>
            <a:endParaRPr lang="es-CO" sz="2400" smtClean="0">
              <a:latin typeface="Book Antiqua" panose="02040602050305030304" pitchFamily="18" charset="0"/>
            </a:endParaRPr>
          </a:p>
          <a:p>
            <a:pPr eaLnBrk="1" hangingPunct="1"/>
            <a:r>
              <a:rPr lang="es-CO" sz="2400" smtClean="0">
                <a:latin typeface="Book Antiqua" panose="02040602050305030304" pitchFamily="18" charset="0"/>
              </a:rPr>
              <a:t>GLOBALIZACION DEL TRABAJO </a:t>
            </a:r>
          </a:p>
          <a:p>
            <a:pPr eaLnBrk="1" hangingPunct="1"/>
            <a:endParaRPr lang="es-CO" sz="2400" smtClean="0">
              <a:latin typeface="Book Antiqua" panose="02040602050305030304" pitchFamily="18" charset="0"/>
            </a:endParaRPr>
          </a:p>
          <a:p>
            <a:pPr lvl="2" eaLnBrk="1" hangingPunct="1"/>
            <a:r>
              <a:rPr lang="es-CO" smtClean="0">
                <a:latin typeface="Book Antiqua" panose="02040602050305030304" pitchFamily="18" charset="0"/>
              </a:rPr>
              <a:t>FUSIONES-ADQUISICIONES</a:t>
            </a:r>
          </a:p>
          <a:p>
            <a:pPr lvl="2" eaLnBrk="1" hangingPunct="1"/>
            <a:r>
              <a:rPr lang="es-CO" smtClean="0">
                <a:latin typeface="Book Antiqua" panose="02040602050305030304" pitchFamily="18" charset="0"/>
              </a:rPr>
              <a:t>DISMINUCION DE PLANTILLAS</a:t>
            </a:r>
          </a:p>
          <a:p>
            <a:pPr lvl="2" eaLnBrk="1" hangingPunct="1"/>
            <a:r>
              <a:rPr lang="es-CO" smtClean="0">
                <a:latin typeface="Book Antiqua" panose="02040602050305030304" pitchFamily="18" charset="0"/>
              </a:rPr>
              <a:t>EXTERNALIZACIÓN DEL TRABAJO</a:t>
            </a:r>
          </a:p>
          <a:p>
            <a:pPr lvl="2" eaLnBrk="1" hangingPunct="1"/>
            <a:r>
              <a:rPr lang="es-CO" smtClean="0">
                <a:latin typeface="Book Antiqua" panose="02040602050305030304" pitchFamily="18" charset="0"/>
              </a:rPr>
              <a:t>SISTEMA DE PRODUCCION</a:t>
            </a:r>
          </a:p>
          <a:p>
            <a:pPr eaLnBrk="1" hangingPunct="1"/>
            <a:r>
              <a:rPr lang="es-CO" sz="2400" smtClean="0">
                <a:latin typeface="Book Antiqua" panose="02040602050305030304" pitchFamily="18" charset="0"/>
              </a:rPr>
              <a:t>TELETRABAJO</a:t>
            </a:r>
          </a:p>
          <a:p>
            <a:pPr eaLnBrk="1" hangingPunct="1"/>
            <a:r>
              <a:rPr lang="es-CO" sz="2400" smtClean="0">
                <a:latin typeface="Book Antiqua" panose="02040602050305030304" pitchFamily="18" charset="0"/>
              </a:rPr>
              <a:t>PREJUBILACIONES</a:t>
            </a:r>
          </a:p>
        </p:txBody>
      </p:sp>
      <p:sp>
        <p:nvSpPr>
          <p:cNvPr id="17411" name="3 Rectángulo"/>
          <p:cNvSpPr>
            <a:spLocks noChangeArrowheads="1"/>
          </p:cNvSpPr>
          <p:nvPr/>
        </p:nvSpPr>
        <p:spPr bwMode="auto">
          <a:xfrm>
            <a:off x="684213" y="-938213"/>
            <a:ext cx="8459787" cy="1876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CO" sz="4000">
              <a:latin typeface="Cooper Black" panose="0208090404030B020404" pitchFamily="18" charset="0"/>
            </a:endParaRPr>
          </a:p>
          <a:p>
            <a:pPr eaLnBrk="1" hangingPunct="1"/>
            <a:endParaRPr lang="es-CO" sz="4000">
              <a:latin typeface="Cooper Black" panose="0208090404030B020404" pitchFamily="18" charset="0"/>
            </a:endParaRPr>
          </a:p>
          <a:p>
            <a:pPr eaLnBrk="1" hangingPunct="1"/>
            <a:r>
              <a:rPr lang="es-CO" sz="3600">
                <a:latin typeface="Cooper Black" panose="0208090404030B020404" pitchFamily="18" charset="0"/>
              </a:rPr>
              <a:t>GLOBALIZACIÓN Y NUEVOS FP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2 Marcador de contenido"/>
          <p:cNvSpPr>
            <a:spLocks noGrp="1"/>
          </p:cNvSpPr>
          <p:nvPr>
            <p:ph idx="1"/>
          </p:nvPr>
        </p:nvSpPr>
        <p:spPr>
          <a:xfrm>
            <a:off x="539750" y="549275"/>
            <a:ext cx="7772400" cy="3717925"/>
          </a:xfrm>
        </p:spPr>
        <p:txBody>
          <a:bodyPr>
            <a:normAutofit fontScale="55000" lnSpcReduction="20000"/>
          </a:bodyPr>
          <a:lstStyle/>
          <a:p>
            <a:pPr eaLnBrk="1" hangingPunct="1"/>
            <a:endParaRPr lang="es-CO" sz="2800" smtClean="0">
              <a:latin typeface="Book Antiqua" panose="02040602050305030304" pitchFamily="18" charset="0"/>
            </a:endParaRPr>
          </a:p>
          <a:p>
            <a:pPr eaLnBrk="1" hangingPunct="1"/>
            <a:endParaRPr lang="es-CO" sz="2800" smtClean="0">
              <a:latin typeface="Book Antiqua" panose="02040602050305030304" pitchFamily="18" charset="0"/>
            </a:endParaRPr>
          </a:p>
          <a:p>
            <a:pPr eaLnBrk="1" hangingPunct="1"/>
            <a:endParaRPr lang="es-CO" sz="2800" smtClean="0">
              <a:latin typeface="Book Antiqua" panose="02040602050305030304" pitchFamily="18" charset="0"/>
            </a:endParaRPr>
          </a:p>
          <a:p>
            <a:pPr eaLnBrk="1" hangingPunct="1"/>
            <a:r>
              <a:rPr lang="es-CO" sz="2800" smtClean="0">
                <a:latin typeface="Book Antiqua" panose="02040602050305030304" pitchFamily="18" charset="0"/>
              </a:rPr>
              <a:t>NIVEL DE TAREA</a:t>
            </a:r>
          </a:p>
          <a:p>
            <a:pPr eaLnBrk="1" hangingPunct="1"/>
            <a:r>
              <a:rPr lang="es-CO" sz="2800" smtClean="0">
                <a:latin typeface="Book Antiqua" panose="02040602050305030304" pitchFamily="18" charset="0"/>
              </a:rPr>
              <a:t>NIVEL DE ORGANIZACIÓN </a:t>
            </a:r>
          </a:p>
          <a:p>
            <a:pPr eaLnBrk="1" hangingPunct="1"/>
            <a:r>
              <a:rPr lang="es-CO" sz="2800" smtClean="0">
                <a:latin typeface="Book Antiqua" panose="02040602050305030304" pitchFamily="18" charset="0"/>
              </a:rPr>
              <a:t>POLIVALENCIA</a:t>
            </a:r>
          </a:p>
          <a:p>
            <a:pPr eaLnBrk="1" hangingPunct="1"/>
            <a:r>
              <a:rPr lang="es-CO" sz="2800" smtClean="0">
                <a:latin typeface="Book Antiqua" panose="02040602050305030304" pitchFamily="18" charset="0"/>
              </a:rPr>
              <a:t>VARIACION</a:t>
            </a:r>
          </a:p>
          <a:p>
            <a:pPr lvl="1" eaLnBrk="1" hangingPunct="1"/>
            <a:r>
              <a:rPr lang="es-CO" sz="2800" smtClean="0">
                <a:latin typeface="Book Antiqua" panose="02040602050305030304" pitchFamily="18" charset="0"/>
              </a:rPr>
              <a:t>TIEMPO DE TRABAJO</a:t>
            </a:r>
          </a:p>
          <a:p>
            <a:pPr lvl="3" eaLnBrk="1" hangingPunct="1"/>
            <a:r>
              <a:rPr lang="es-CO" sz="2800" smtClean="0">
                <a:latin typeface="Book Antiqua" panose="02040602050305030304" pitchFamily="18" charset="0"/>
              </a:rPr>
              <a:t>PRODUCTIVIDAD</a:t>
            </a:r>
          </a:p>
          <a:p>
            <a:pPr eaLnBrk="1" hangingPunct="1"/>
            <a:r>
              <a:rPr lang="es-CO" sz="2800" smtClean="0">
                <a:latin typeface="Book Antiqua" panose="02040602050305030304" pitchFamily="18" charset="0"/>
              </a:rPr>
              <a:t>DESARROLLO</a:t>
            </a:r>
          </a:p>
          <a:p>
            <a:pPr eaLnBrk="1" hangingPunct="1"/>
            <a:r>
              <a:rPr lang="es-CO" sz="2800" smtClean="0">
                <a:latin typeface="Book Antiqua" panose="02040602050305030304" pitchFamily="18" charset="0"/>
              </a:rPr>
              <a:t>INNOVACION </a:t>
            </a:r>
          </a:p>
          <a:p>
            <a:pPr eaLnBrk="1" hangingPunct="1"/>
            <a:r>
              <a:rPr lang="es-CO" sz="2800" smtClean="0">
                <a:latin typeface="Book Antiqua" panose="02040602050305030304" pitchFamily="18" charset="0"/>
              </a:rPr>
              <a:t>LA EMPRESA FLEXIBLE</a:t>
            </a:r>
          </a:p>
        </p:txBody>
      </p:sp>
      <p:sp>
        <p:nvSpPr>
          <p:cNvPr id="18435" name="3 Rectángulo"/>
          <p:cNvSpPr>
            <a:spLocks noChangeArrowheads="1"/>
          </p:cNvSpPr>
          <p:nvPr/>
        </p:nvSpPr>
        <p:spPr bwMode="auto">
          <a:xfrm>
            <a:off x="468313" y="-747713"/>
            <a:ext cx="8675687"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CO" sz="4000">
              <a:latin typeface="Cooper Black" panose="0208090404030B020404" pitchFamily="18" charset="0"/>
            </a:endParaRPr>
          </a:p>
          <a:p>
            <a:pPr eaLnBrk="1" hangingPunct="1"/>
            <a:endParaRPr lang="es-CO" sz="4000">
              <a:latin typeface="Cooper Black" panose="0208090404030B020404" pitchFamily="18" charset="0"/>
            </a:endParaRPr>
          </a:p>
          <a:p>
            <a:pPr eaLnBrk="1" hangingPunct="1"/>
            <a:r>
              <a:rPr lang="es-CO" sz="4000">
                <a:latin typeface="Cooper Black" panose="0208090404030B020404" pitchFamily="18" charset="0"/>
              </a:rPr>
              <a:t>LAS NUEVAS FORMAS DE ORGANIZACION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683568" y="0"/>
            <a:ext cx="8229600" cy="707886"/>
          </a:xfrm>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eaLnBrk="1" fontAlgn="auto" hangingPunct="1">
              <a:spcBef>
                <a:spcPts val="0"/>
              </a:spcBef>
              <a:spcAft>
                <a:spcPts val="0"/>
              </a:spcAft>
              <a:defRPr/>
            </a:pPr>
            <a:r>
              <a:rPr lang="es-ES" b="1" cap="all" dirty="0" smtClean="0">
                <a:ln w="0"/>
                <a:solidFill>
                  <a:schemeClr val="tx2">
                    <a:satMod val="200000"/>
                  </a:schemeClr>
                </a:solidFill>
                <a:effectLst>
                  <a:reflection blurRad="12700" stA="50000" endPos="50000" dist="5000" dir="5400000" sy="-100000" rotWithShape="0"/>
                </a:effectLst>
                <a:latin typeface="Cooper Black" pitchFamily="18" charset="0"/>
                <a:cs typeface="Raavi" pitchFamily="2"/>
              </a:rPr>
              <a:t>Estructura</a:t>
            </a:r>
            <a:endParaRPr lang="es-ES" b="1" cap="all" dirty="0">
              <a:ln w="0"/>
              <a:solidFill>
                <a:schemeClr val="tx2">
                  <a:satMod val="200000"/>
                </a:schemeClr>
              </a:solidFill>
              <a:effectLst>
                <a:reflection blurRad="12700" stA="50000" endPos="50000" dist="5000" dir="5400000" sy="-100000" rotWithShape="0"/>
              </a:effectLst>
              <a:latin typeface="Cooper Black" pitchFamily="18" charset="0"/>
              <a:cs typeface="Raavi" pitchFamily="2"/>
            </a:endParaRPr>
          </a:p>
        </p:txBody>
      </p:sp>
      <p:sp>
        <p:nvSpPr>
          <p:cNvPr id="19459" name="Rectangle 3"/>
          <p:cNvSpPr txBox="1">
            <a:spLocks noChangeArrowheads="1"/>
          </p:cNvSpPr>
          <p:nvPr/>
        </p:nvSpPr>
        <p:spPr bwMode="auto">
          <a:xfrm>
            <a:off x="914400" y="90805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ct val="80000"/>
              </a:lnSpc>
              <a:spcBef>
                <a:spcPct val="20000"/>
              </a:spcBef>
            </a:pPr>
            <a:r>
              <a:rPr lang="es-MX" sz="2800" b="1">
                <a:solidFill>
                  <a:srgbClr val="FF0066"/>
                </a:solidFill>
                <a:latin typeface="Book Antiqua" panose="02040602050305030304" pitchFamily="18" charset="0"/>
              </a:rPr>
              <a:t>Capítulo 1</a:t>
            </a:r>
            <a:r>
              <a:rPr lang="es-MX" sz="2800">
                <a:latin typeface="Book Antiqua" panose="02040602050305030304" pitchFamily="18" charset="0"/>
              </a:rPr>
              <a:t>: Objeto, ámbito de aplicación y definiciones.</a:t>
            </a:r>
          </a:p>
          <a:p>
            <a:pPr algn="just" eaLnBrk="1" hangingPunct="1">
              <a:lnSpc>
                <a:spcPct val="80000"/>
              </a:lnSpc>
              <a:spcBef>
                <a:spcPct val="20000"/>
              </a:spcBef>
            </a:pPr>
            <a:endParaRPr lang="es-MX" sz="2800">
              <a:latin typeface="Book Antiqua" panose="02040602050305030304" pitchFamily="18" charset="0"/>
            </a:endParaRPr>
          </a:p>
          <a:p>
            <a:pPr algn="just" eaLnBrk="1" hangingPunct="1">
              <a:lnSpc>
                <a:spcPct val="80000"/>
              </a:lnSpc>
              <a:spcBef>
                <a:spcPct val="20000"/>
              </a:spcBef>
            </a:pPr>
            <a:r>
              <a:rPr lang="es-MX" sz="2800" b="1">
                <a:solidFill>
                  <a:srgbClr val="FF0066"/>
                </a:solidFill>
                <a:latin typeface="Book Antiqua" panose="02040602050305030304" pitchFamily="18" charset="0"/>
              </a:rPr>
              <a:t>Capítulo 2:</a:t>
            </a:r>
            <a:r>
              <a:rPr lang="es-MX" sz="2800">
                <a:latin typeface="Book Antiqua" panose="02040602050305030304" pitchFamily="18" charset="0"/>
              </a:rPr>
              <a:t> Identificación y evaluación de los factores de riesgo psicosocial en el trabajo y sus efectos</a:t>
            </a:r>
          </a:p>
          <a:p>
            <a:pPr algn="just" eaLnBrk="1" hangingPunct="1">
              <a:lnSpc>
                <a:spcPct val="80000"/>
              </a:lnSpc>
              <a:spcBef>
                <a:spcPct val="20000"/>
              </a:spcBef>
            </a:pPr>
            <a:endParaRPr lang="es-MX" sz="2800">
              <a:latin typeface="Book Antiqua" panose="02040602050305030304" pitchFamily="18" charset="0"/>
            </a:endParaRPr>
          </a:p>
          <a:p>
            <a:pPr algn="just" eaLnBrk="1" hangingPunct="1">
              <a:lnSpc>
                <a:spcPct val="80000"/>
              </a:lnSpc>
              <a:spcBef>
                <a:spcPct val="20000"/>
              </a:spcBef>
            </a:pPr>
            <a:r>
              <a:rPr lang="es-MX" sz="2800" b="1">
                <a:solidFill>
                  <a:srgbClr val="FF0066"/>
                </a:solidFill>
                <a:latin typeface="Book Antiqua" panose="02040602050305030304" pitchFamily="18" charset="0"/>
              </a:rPr>
              <a:t>Capítulo 3:</a:t>
            </a:r>
            <a:r>
              <a:rPr lang="es-MX" sz="2800">
                <a:latin typeface="Book Antiqua" panose="02040602050305030304" pitchFamily="18" charset="0"/>
              </a:rPr>
              <a:t> Intervención de los factores psicosociales en el trabajo y sus efectos</a:t>
            </a:r>
          </a:p>
          <a:p>
            <a:pPr algn="just" eaLnBrk="1" hangingPunct="1">
              <a:lnSpc>
                <a:spcPct val="80000"/>
              </a:lnSpc>
              <a:spcBef>
                <a:spcPct val="20000"/>
              </a:spcBef>
            </a:pPr>
            <a:endParaRPr lang="es-MX" sz="2800">
              <a:latin typeface="Book Antiqua" panose="02040602050305030304" pitchFamily="18" charset="0"/>
            </a:endParaRPr>
          </a:p>
          <a:p>
            <a:pPr algn="just" eaLnBrk="1" hangingPunct="1">
              <a:lnSpc>
                <a:spcPct val="80000"/>
              </a:lnSpc>
              <a:spcBef>
                <a:spcPct val="20000"/>
              </a:spcBef>
            </a:pPr>
            <a:r>
              <a:rPr lang="es-MX" sz="2800" b="1">
                <a:solidFill>
                  <a:srgbClr val="FF0066"/>
                </a:solidFill>
                <a:latin typeface="Book Antiqua" panose="02040602050305030304" pitchFamily="18" charset="0"/>
              </a:rPr>
              <a:t>Capítulo 4:</a:t>
            </a:r>
            <a:r>
              <a:rPr lang="es-MX" sz="2800">
                <a:latin typeface="Book Antiqua" panose="02040602050305030304" pitchFamily="18" charset="0"/>
              </a:rPr>
              <a:t> Determinación del origen de las patologías presuntamente causadas por estrés ocupacional</a:t>
            </a:r>
          </a:p>
          <a:p>
            <a:pPr algn="just" eaLnBrk="1" hangingPunct="1">
              <a:lnSpc>
                <a:spcPct val="80000"/>
              </a:lnSpc>
              <a:spcBef>
                <a:spcPct val="20000"/>
              </a:spcBef>
            </a:pPr>
            <a:endParaRPr lang="es-MX" sz="2800">
              <a:latin typeface="Book Antiqua" panose="02040602050305030304" pitchFamily="18" charset="0"/>
            </a:endParaRPr>
          </a:p>
          <a:p>
            <a:pPr algn="just" eaLnBrk="1" hangingPunct="1">
              <a:lnSpc>
                <a:spcPct val="80000"/>
              </a:lnSpc>
              <a:spcBef>
                <a:spcPct val="20000"/>
              </a:spcBef>
            </a:pPr>
            <a:r>
              <a:rPr lang="es-MX" sz="2800" b="1">
                <a:solidFill>
                  <a:srgbClr val="FF0066"/>
                </a:solidFill>
                <a:latin typeface="Book Antiqua" panose="02040602050305030304" pitchFamily="18" charset="0"/>
              </a:rPr>
              <a:t>Capítulo 5:</a:t>
            </a:r>
            <a:r>
              <a:rPr lang="es-MX" sz="2800">
                <a:latin typeface="Book Antiqua" panose="02040602050305030304" pitchFamily="18" charset="0"/>
              </a:rPr>
              <a:t> Disposiciones finales</a:t>
            </a:r>
            <a:endParaRPr lang="es-ES" sz="2800">
              <a:latin typeface="Book Antiqua" panose="0204060205030503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0" fill="hold"/>
                                        <p:tgtEl>
                                          <p:spTgt spid="3"/>
                                        </p:tgtEl>
                                        <p:attrNameLst>
                                          <p:attrName>ppt_x</p:attrName>
                                        </p:attrNameLst>
                                      </p:cBhvr>
                                      <p:tavLst>
                                        <p:tav tm="0">
                                          <p:val>
                                            <p:strVal val="#ppt_x"/>
                                          </p:val>
                                        </p:tav>
                                        <p:tav tm="100000">
                                          <p:val>
                                            <p:strVal val="#ppt_x"/>
                                          </p:val>
                                        </p:tav>
                                      </p:tavLst>
                                    </p:anim>
                                    <p:anim calcmode="lin" valueType="num">
                                      <p:cBhvr additive="base">
                                        <p:cTn id="8" dur="5000" fill="hold"/>
                                        <p:tgtEl>
                                          <p:spTgt spid="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67544" y="476672"/>
            <a:ext cx="8229600" cy="707886"/>
          </a:xfrm>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eaLnBrk="1" fontAlgn="auto" hangingPunct="1">
              <a:spcBef>
                <a:spcPts val="0"/>
              </a:spcBef>
              <a:spcAft>
                <a:spcPts val="0"/>
              </a:spcAft>
              <a:defRPr/>
            </a:pPr>
            <a:r>
              <a:rPr lang="es-ES" b="1" cap="all" dirty="0" smtClean="0">
                <a:ln w="0"/>
                <a:solidFill>
                  <a:schemeClr val="tx2">
                    <a:satMod val="200000"/>
                  </a:schemeClr>
                </a:solidFill>
                <a:effectLst>
                  <a:reflection blurRad="12700" stA="50000" endPos="50000" dist="5000" dir="5400000" sy="-100000" rotWithShape="0"/>
                </a:effectLst>
                <a:latin typeface="Cooper Black" pitchFamily="18" charset="0"/>
                <a:cs typeface="Raavi" pitchFamily="2"/>
              </a:rPr>
              <a:t>objetivo</a:t>
            </a:r>
            <a:endParaRPr lang="es-ES" b="1" cap="all" dirty="0">
              <a:ln w="0"/>
              <a:solidFill>
                <a:schemeClr val="tx2">
                  <a:satMod val="200000"/>
                </a:schemeClr>
              </a:solidFill>
              <a:effectLst>
                <a:reflection blurRad="12700" stA="50000" endPos="50000" dist="5000" dir="5400000" sy="-100000" rotWithShape="0"/>
              </a:effectLst>
              <a:latin typeface="Cooper Black" pitchFamily="18" charset="0"/>
              <a:cs typeface="Raavi" pitchFamily="2"/>
            </a:endParaRPr>
          </a:p>
        </p:txBody>
      </p:sp>
      <p:sp>
        <p:nvSpPr>
          <p:cNvPr id="4" name="Rectangle 3"/>
          <p:cNvSpPr txBox="1">
            <a:spLocks noChangeArrowheads="1"/>
          </p:cNvSpPr>
          <p:nvPr/>
        </p:nvSpPr>
        <p:spPr bwMode="auto">
          <a:xfrm>
            <a:off x="357188" y="1844675"/>
            <a:ext cx="8229600" cy="4105275"/>
          </a:xfrm>
          <a:prstGeom prst="rect">
            <a:avLst/>
          </a:prstGeom>
          <a:noFill/>
          <a:ln>
            <a:miter lim="800000"/>
            <a:headEnd/>
            <a:tailEnd/>
          </a:ln>
        </p:spPr>
        <p:txBody>
          <a:bodyPr/>
          <a:lstStyle/>
          <a:p>
            <a:pPr marL="342900" indent="-342900" algn="just" fontAlgn="auto">
              <a:lnSpc>
                <a:spcPct val="80000"/>
              </a:lnSpc>
              <a:spcBef>
                <a:spcPct val="20000"/>
              </a:spcBef>
              <a:spcAft>
                <a:spcPts val="0"/>
              </a:spcAft>
              <a:defRPr/>
            </a:pPr>
            <a:r>
              <a:rPr lang="es-MX" sz="2800" dirty="0">
                <a:latin typeface="Book Antiqua" pitchFamily="18" charset="0"/>
              </a:rPr>
              <a:t>    Establecer disposiciones y definir responsabilidades de los diferentes factores en cuanto a la </a:t>
            </a:r>
            <a:r>
              <a:rPr lang="es-MX" sz="2800" dirty="0">
                <a:solidFill>
                  <a:schemeClr val="accent2"/>
                </a:solidFill>
                <a:latin typeface="Book Antiqua" pitchFamily="18" charset="0"/>
              </a:rPr>
              <a:t>IDENTIFICACIÓN, EVALUACIÓN, PREVENCIÓN, INTERVENCIÓN Y MONITOREO PERMANENTE</a:t>
            </a:r>
            <a:r>
              <a:rPr lang="es-MX" sz="2800" dirty="0">
                <a:solidFill>
                  <a:schemeClr val="accent3">
                    <a:lumMod val="75000"/>
                  </a:schemeClr>
                </a:solidFill>
                <a:latin typeface="Book Antiqua" pitchFamily="18" charset="0"/>
              </a:rPr>
              <a:t> </a:t>
            </a:r>
            <a:r>
              <a:rPr lang="es-MX" sz="2800" dirty="0">
                <a:latin typeface="Book Antiqua" pitchFamily="18" charset="0"/>
              </a:rPr>
              <a:t>de la exposición a factores de riesgo psicosocial en el trabajo así como el estudio y determinación de origen de patologías presuntamente causadas por estrés ocupacional.</a:t>
            </a:r>
            <a:endParaRPr lang="es-ES" sz="2800" dirty="0">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0" fill="hold"/>
                                        <p:tgtEl>
                                          <p:spTgt spid="3"/>
                                        </p:tgtEl>
                                        <p:attrNameLst>
                                          <p:attrName>ppt_x</p:attrName>
                                        </p:attrNameLst>
                                      </p:cBhvr>
                                      <p:tavLst>
                                        <p:tav tm="0">
                                          <p:val>
                                            <p:strVal val="#ppt_x"/>
                                          </p:val>
                                        </p:tav>
                                        <p:tav tm="100000">
                                          <p:val>
                                            <p:strVal val="#ppt_x"/>
                                          </p:val>
                                        </p:tav>
                                      </p:tavLst>
                                    </p:anim>
                                    <p:anim calcmode="lin" valueType="num">
                                      <p:cBhvr additive="base">
                                        <p:cTn id="8" dur="5000" fill="hold"/>
                                        <p:tgtEl>
                                          <p:spTgt spid="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395536" y="260648"/>
            <a:ext cx="8229600" cy="707886"/>
          </a:xfrm>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eaLnBrk="1" fontAlgn="auto" hangingPunct="1">
              <a:spcBef>
                <a:spcPts val="0"/>
              </a:spcBef>
              <a:spcAft>
                <a:spcPts val="0"/>
              </a:spcAft>
              <a:defRPr/>
            </a:pPr>
            <a:r>
              <a:rPr lang="es-ES" b="1" cap="all" dirty="0" smtClean="0">
                <a:ln w="0"/>
                <a:solidFill>
                  <a:schemeClr val="tx2">
                    <a:satMod val="200000"/>
                  </a:schemeClr>
                </a:solidFill>
                <a:effectLst>
                  <a:reflection blurRad="12700" stA="50000" endPos="50000" dist="5000" dir="5400000" sy="-100000" rotWithShape="0"/>
                </a:effectLst>
                <a:latin typeface="Cooper Black" pitchFamily="18" charset="0"/>
                <a:cs typeface="Raavi" pitchFamily="2"/>
              </a:rPr>
              <a:t>definiciones</a:t>
            </a:r>
            <a:endParaRPr lang="es-ES" b="1" cap="all" dirty="0">
              <a:ln w="0"/>
              <a:solidFill>
                <a:schemeClr val="tx2">
                  <a:satMod val="200000"/>
                </a:schemeClr>
              </a:solidFill>
              <a:effectLst>
                <a:reflection blurRad="12700" stA="50000" endPos="50000" dist="5000" dir="5400000" sy="-100000" rotWithShape="0"/>
              </a:effectLst>
              <a:latin typeface="Cooper Black" pitchFamily="18" charset="0"/>
              <a:cs typeface="Raavi" pitchFamily="2"/>
            </a:endParaRPr>
          </a:p>
        </p:txBody>
      </p:sp>
      <p:sp>
        <p:nvSpPr>
          <p:cNvPr id="21507" name="Rectangle 3"/>
          <p:cNvSpPr txBox="1">
            <a:spLocks noChangeArrowheads="1"/>
          </p:cNvSpPr>
          <p:nvPr/>
        </p:nvSpPr>
        <p:spPr bwMode="auto">
          <a:xfrm>
            <a:off x="500063" y="1571625"/>
            <a:ext cx="542925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s-ES" sz="2800" b="1">
                <a:solidFill>
                  <a:schemeClr val="accent2"/>
                </a:solidFill>
                <a:latin typeface="Book Antiqua" panose="02040602050305030304" pitchFamily="18" charset="0"/>
              </a:rPr>
              <a:t>1. CARGA MENTAL: </a:t>
            </a:r>
          </a:p>
          <a:p>
            <a:pPr eaLnBrk="1" hangingPunct="1"/>
            <a:endParaRPr lang="es-ES" sz="2800">
              <a:latin typeface="Book Antiqua" panose="02040602050305030304" pitchFamily="18" charset="0"/>
            </a:endParaRPr>
          </a:p>
          <a:p>
            <a:pPr algn="just" eaLnBrk="1" hangingPunct="1"/>
            <a:r>
              <a:rPr lang="es-ES" sz="2800">
                <a:latin typeface="Book Antiqua" panose="02040602050305030304" pitchFamily="18" charset="0"/>
              </a:rPr>
              <a:t>Demanda de actividad cognoscitiva que implica la tarea. Algunas de las variables relacionadas con la carga mental son la </a:t>
            </a:r>
            <a:r>
              <a:rPr lang="es-ES" sz="2800">
                <a:solidFill>
                  <a:schemeClr val="accent2"/>
                </a:solidFill>
                <a:latin typeface="Book Antiqua" panose="02040602050305030304" pitchFamily="18" charset="0"/>
              </a:rPr>
              <a:t>minuciosidad, la concentración, la variedad de las tareas, el apremio de tiempo, la complejidad, volumen y velocidad de la tarea.</a:t>
            </a:r>
          </a:p>
        </p:txBody>
      </p:sp>
      <p:pic>
        <p:nvPicPr>
          <p:cNvPr id="21508" name="Picture 2" descr="http://t0.gstatic.com/images?q=tbn:ANd9GcSS9bCt4K5jUmC9oTD2FS7LiHbPSQLNYC9JuW1gj7eXOPCzTrq0F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29375" y="2143125"/>
            <a:ext cx="2286000"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0" fill="hold"/>
                                        <p:tgtEl>
                                          <p:spTgt spid="3"/>
                                        </p:tgtEl>
                                        <p:attrNameLst>
                                          <p:attrName>ppt_x</p:attrName>
                                        </p:attrNameLst>
                                      </p:cBhvr>
                                      <p:tavLst>
                                        <p:tav tm="0">
                                          <p:val>
                                            <p:strVal val="#ppt_x"/>
                                          </p:val>
                                        </p:tav>
                                        <p:tav tm="100000">
                                          <p:val>
                                            <p:strVal val="#ppt_x"/>
                                          </p:val>
                                        </p:tav>
                                      </p:tavLst>
                                    </p:anim>
                                    <p:anim calcmode="lin" valueType="num">
                                      <p:cBhvr additive="base">
                                        <p:cTn id="8" dur="5000" fill="hold"/>
                                        <p:tgtEl>
                                          <p:spTgt spid="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395288" y="260350"/>
            <a:ext cx="5033962" cy="2000250"/>
          </a:xfrm>
          <a:prstGeom prst="rect">
            <a:avLst/>
          </a:prstGeom>
          <a:noFill/>
          <a:ln>
            <a:miter lim="800000"/>
            <a:headEnd/>
            <a:tailEnd/>
          </a:ln>
        </p:spPr>
        <p:txBody>
          <a:bodyPr/>
          <a:lstStyle/>
          <a:p>
            <a:pPr fontAlgn="auto">
              <a:spcBef>
                <a:spcPts val="0"/>
              </a:spcBef>
              <a:spcAft>
                <a:spcPts val="0"/>
              </a:spcAft>
              <a:defRPr/>
            </a:pPr>
            <a:r>
              <a:rPr lang="es-ES" sz="2400" b="1" dirty="0">
                <a:solidFill>
                  <a:schemeClr val="accent2"/>
                </a:solidFill>
                <a:latin typeface="Book Antiqua" pitchFamily="18" charset="0"/>
              </a:rPr>
              <a:t>CARGA PSIQUICA O EMOCIONAL: </a:t>
            </a:r>
          </a:p>
          <a:p>
            <a:pPr fontAlgn="auto">
              <a:spcBef>
                <a:spcPts val="0"/>
              </a:spcBef>
              <a:spcAft>
                <a:spcPts val="0"/>
              </a:spcAft>
              <a:defRPr/>
            </a:pPr>
            <a:endParaRPr lang="es-ES" sz="2400" dirty="0">
              <a:latin typeface="Book Antiqua" pitchFamily="18" charset="0"/>
            </a:endParaRPr>
          </a:p>
          <a:p>
            <a:pPr algn="just" fontAlgn="auto">
              <a:spcBef>
                <a:spcPts val="0"/>
              </a:spcBef>
              <a:spcAft>
                <a:spcPts val="0"/>
              </a:spcAft>
              <a:defRPr/>
            </a:pPr>
            <a:r>
              <a:rPr lang="es-ES" sz="2400" dirty="0">
                <a:latin typeface="Book Antiqua" pitchFamily="18" charset="0"/>
              </a:rPr>
              <a:t>Exigencias psicoafectivas de las tareas o de los procesos propios del rol que desempeña el trabajador en su labor y/o de las condiciones en que debe realizarlo</a:t>
            </a:r>
            <a:endParaRPr lang="es-ES" sz="2400" dirty="0">
              <a:solidFill>
                <a:schemeClr val="accent3">
                  <a:lumMod val="75000"/>
                </a:schemeClr>
              </a:solidFill>
              <a:latin typeface="Book Antiqua" pitchFamily="18" charset="0"/>
            </a:endParaRPr>
          </a:p>
        </p:txBody>
      </p:sp>
      <p:sp>
        <p:nvSpPr>
          <p:cNvPr id="6" name="Rectangle 3"/>
          <p:cNvSpPr txBox="1">
            <a:spLocks noChangeArrowheads="1"/>
          </p:cNvSpPr>
          <p:nvPr/>
        </p:nvSpPr>
        <p:spPr bwMode="auto">
          <a:xfrm>
            <a:off x="2843213" y="3286125"/>
            <a:ext cx="6000750" cy="3571875"/>
          </a:xfrm>
          <a:prstGeom prst="rect">
            <a:avLst/>
          </a:prstGeom>
          <a:noFill/>
          <a:ln>
            <a:miter lim="800000"/>
            <a:headEnd/>
            <a:tailEnd/>
          </a:ln>
        </p:spPr>
        <p:txBody>
          <a:bodyPr/>
          <a:lstStyle/>
          <a:p>
            <a:pPr algn="just" fontAlgn="auto">
              <a:spcBef>
                <a:spcPts val="0"/>
              </a:spcBef>
              <a:spcAft>
                <a:spcPts val="0"/>
              </a:spcAft>
              <a:defRPr/>
            </a:pPr>
            <a:r>
              <a:rPr lang="es-ES" sz="2000" b="1" dirty="0">
                <a:solidFill>
                  <a:schemeClr val="accent2"/>
                </a:solidFill>
                <a:latin typeface="Book Antiqua" pitchFamily="18" charset="0"/>
              </a:rPr>
              <a:t>ACOSO LABORAL:</a:t>
            </a:r>
          </a:p>
          <a:p>
            <a:pPr algn="just" fontAlgn="auto">
              <a:spcBef>
                <a:spcPts val="0"/>
              </a:spcBef>
              <a:spcAft>
                <a:spcPts val="0"/>
              </a:spcAft>
              <a:defRPr/>
            </a:pPr>
            <a:endParaRPr lang="es-ES" sz="2000" dirty="0">
              <a:latin typeface="Book Antiqua" pitchFamily="18" charset="0"/>
            </a:endParaRPr>
          </a:p>
          <a:p>
            <a:pPr algn="just" fontAlgn="auto">
              <a:spcBef>
                <a:spcPts val="0"/>
              </a:spcBef>
              <a:spcAft>
                <a:spcPts val="0"/>
              </a:spcAft>
              <a:defRPr/>
            </a:pPr>
            <a:r>
              <a:rPr lang="es-ES" sz="2000" dirty="0">
                <a:latin typeface="Book Antiqua" pitchFamily="18" charset="0"/>
              </a:rPr>
              <a:t>Toda conducta persistente y demostrable, ejercida sobre un empleado, trabajador por parte de un empleador, un jefe o superior jerárquico inmediato o mediato, un compañero de trabajo o un subalterno, </a:t>
            </a:r>
            <a:r>
              <a:rPr lang="es-ES" sz="2000" dirty="0">
                <a:solidFill>
                  <a:schemeClr val="accent2"/>
                </a:solidFill>
                <a:latin typeface="Book Antiqua" pitchFamily="18" charset="0"/>
              </a:rPr>
              <a:t>encaminada a infundir miedo, intimidación, terror y angustia, a causar perjuicio laboral, generar desmotivación en el trabajo, o inducir la renuncia del mismo</a:t>
            </a:r>
            <a:r>
              <a:rPr lang="es-ES" sz="2000" dirty="0">
                <a:solidFill>
                  <a:schemeClr val="accent3">
                    <a:lumMod val="75000"/>
                  </a:schemeClr>
                </a:solidFill>
                <a:latin typeface="Book Antiqua" pitchFamily="18" charset="0"/>
              </a:rPr>
              <a:t>, </a:t>
            </a:r>
            <a:r>
              <a:rPr lang="es-ES" sz="2000" dirty="0">
                <a:latin typeface="Book Antiqua" pitchFamily="18" charset="0"/>
              </a:rPr>
              <a:t>conforme lo establece la Ley 1010 de 2006.</a:t>
            </a:r>
          </a:p>
        </p:txBody>
      </p:sp>
      <p:pic>
        <p:nvPicPr>
          <p:cNvPr id="17410" name="Picture 2" descr="http://static2.elespectador.com/files/images/ca8a7b5d1864767aa26fd2576d885d9b.jpg"/>
          <p:cNvPicPr>
            <a:picLocks noChangeAspect="1" noChangeArrowheads="1"/>
          </p:cNvPicPr>
          <p:nvPr/>
        </p:nvPicPr>
        <p:blipFill>
          <a:blip r:embed="rId2" cstate="print"/>
          <a:srcRect/>
          <a:stretch>
            <a:fillRect/>
          </a:stretch>
        </p:blipFill>
        <p:spPr bwMode="auto">
          <a:xfrm>
            <a:off x="5715008" y="0"/>
            <a:ext cx="3428992" cy="3284984"/>
          </a:xfrm>
          <a:prstGeom prst="rect">
            <a:avLst/>
          </a:prstGeom>
          <a:ln>
            <a:noFill/>
          </a:ln>
          <a:effectLst>
            <a:softEdge rad="112500"/>
          </a:effectLst>
        </p:spPr>
      </p:pic>
      <p:pic>
        <p:nvPicPr>
          <p:cNvPr id="17412" name="Picture 4" descr="http://t1.gstatic.com/images?q=tbn:ANd9GcS2n9mWSU7bVWMrUPvnskzjPWaMjlqDjMrAqMKtcwMOtCW3hcb_"/>
          <p:cNvPicPr>
            <a:picLocks noChangeAspect="1" noChangeArrowheads="1"/>
          </p:cNvPicPr>
          <p:nvPr/>
        </p:nvPicPr>
        <p:blipFill>
          <a:blip r:embed="rId3" cstate="print"/>
          <a:srcRect/>
          <a:stretch>
            <a:fillRect/>
          </a:stretch>
        </p:blipFill>
        <p:spPr bwMode="auto">
          <a:xfrm>
            <a:off x="82906" y="3786190"/>
            <a:ext cx="2736494" cy="307181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0" y="476672"/>
            <a:ext cx="8786874" cy="707886"/>
          </a:xfrm>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eaLnBrk="1" fontAlgn="auto" hangingPunct="1">
              <a:spcBef>
                <a:spcPts val="0"/>
              </a:spcBef>
              <a:spcAft>
                <a:spcPts val="0"/>
              </a:spcAft>
              <a:defRPr/>
            </a:pPr>
            <a:r>
              <a:rPr lang="es-ES" b="1" u="sng" cap="all" dirty="0" smtClean="0">
                <a:ln w="0"/>
                <a:solidFill>
                  <a:schemeClr val="tx2">
                    <a:satMod val="200000"/>
                  </a:schemeClr>
                </a:solidFill>
                <a:effectLst>
                  <a:reflection blurRad="12700" stA="50000" endPos="50000" dist="5000" dir="5400000" sy="-100000" rotWithShape="0"/>
                </a:effectLst>
                <a:latin typeface="Cooper Black" pitchFamily="18" charset="0"/>
                <a:cs typeface="Raavi" pitchFamily="2"/>
              </a:rPr>
              <a:t>IDENTIFICACION </a:t>
            </a:r>
            <a:endParaRPr lang="es-ES" b="1" u="sng" cap="all" dirty="0">
              <a:ln w="0"/>
              <a:solidFill>
                <a:schemeClr val="tx2">
                  <a:satMod val="200000"/>
                </a:schemeClr>
              </a:solidFill>
              <a:effectLst>
                <a:reflection blurRad="12700" stA="50000" endPos="50000" dist="5000" dir="5400000" sy="-100000" rotWithShape="0"/>
              </a:effectLst>
              <a:latin typeface="Cooper Black" pitchFamily="18" charset="0"/>
              <a:cs typeface="Raavi" pitchFamily="2"/>
            </a:endParaRPr>
          </a:p>
        </p:txBody>
      </p:sp>
      <p:sp>
        <p:nvSpPr>
          <p:cNvPr id="23555" name="Rectangle 3"/>
          <p:cNvSpPr txBox="1">
            <a:spLocks noChangeArrowheads="1"/>
          </p:cNvSpPr>
          <p:nvPr/>
        </p:nvSpPr>
        <p:spPr bwMode="auto">
          <a:xfrm>
            <a:off x="539750" y="1341438"/>
            <a:ext cx="8229600" cy="5214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ct val="80000"/>
              </a:lnSpc>
            </a:pPr>
            <a:r>
              <a:rPr lang="es-ES" sz="2000" b="1" i="1">
                <a:solidFill>
                  <a:schemeClr val="accent2"/>
                </a:solidFill>
                <a:latin typeface="Book Antiqua" panose="02040602050305030304" pitchFamily="18" charset="0"/>
              </a:rPr>
              <a:t>CONCEPTOS:</a:t>
            </a:r>
          </a:p>
          <a:p>
            <a:pPr algn="just" eaLnBrk="1" hangingPunct="1">
              <a:lnSpc>
                <a:spcPct val="80000"/>
              </a:lnSpc>
            </a:pPr>
            <a:endParaRPr lang="es-ES" sz="2000" b="1" i="1">
              <a:latin typeface="Book Antiqua" panose="02040602050305030304" pitchFamily="18" charset="0"/>
            </a:endParaRPr>
          </a:p>
          <a:p>
            <a:pPr algn="just" eaLnBrk="1" hangingPunct="1">
              <a:lnSpc>
                <a:spcPct val="80000"/>
              </a:lnSpc>
            </a:pPr>
            <a:endParaRPr lang="es-ES" sz="2000" b="1" i="1">
              <a:latin typeface="Book Antiqua" panose="02040602050305030304" pitchFamily="18" charset="0"/>
            </a:endParaRPr>
          </a:p>
          <a:p>
            <a:pPr algn="just" eaLnBrk="1" hangingPunct="1">
              <a:lnSpc>
                <a:spcPct val="80000"/>
              </a:lnSpc>
            </a:pPr>
            <a:r>
              <a:rPr lang="es-ES" sz="2000" b="1" i="1">
                <a:solidFill>
                  <a:schemeClr val="accent2"/>
                </a:solidFill>
                <a:latin typeface="Book Antiqua" panose="02040602050305030304" pitchFamily="18" charset="0"/>
              </a:rPr>
              <a:t>FACTORES PSICOSOCIALES: </a:t>
            </a:r>
            <a:r>
              <a:rPr lang="es-ES" sz="2400">
                <a:latin typeface="Book Antiqua" panose="02040602050305030304" pitchFamily="18" charset="0"/>
              </a:rPr>
              <a:t>Comprenden los aspectos intralaborales, los extra laborales o externos a la organización y las condiciones individuales o características intrínsecas del trabajador, los cuales en una interrelación dinámica, mediante percepciones y experiencias, influyen en la salud y el desempeño de las personas. </a:t>
            </a:r>
          </a:p>
          <a:p>
            <a:pPr algn="just" eaLnBrk="1" hangingPunct="1">
              <a:lnSpc>
                <a:spcPct val="80000"/>
              </a:lnSpc>
            </a:pPr>
            <a:endParaRPr lang="es-ES" sz="2400">
              <a:latin typeface="Book Antiqua" panose="02040602050305030304" pitchFamily="18" charset="0"/>
            </a:endParaRPr>
          </a:p>
          <a:p>
            <a:pPr algn="just" eaLnBrk="1" hangingPunct="1">
              <a:lnSpc>
                <a:spcPct val="80000"/>
              </a:lnSpc>
            </a:pPr>
            <a:endParaRPr lang="es-ES" sz="2400">
              <a:latin typeface="Book Antiqua" panose="02040602050305030304" pitchFamily="18" charset="0"/>
            </a:endParaRPr>
          </a:p>
          <a:p>
            <a:pPr algn="just" eaLnBrk="1" hangingPunct="1">
              <a:lnSpc>
                <a:spcPct val="80000"/>
              </a:lnSpc>
            </a:pPr>
            <a:r>
              <a:rPr lang="es-ES" sz="2400" b="1">
                <a:solidFill>
                  <a:schemeClr val="accent2"/>
                </a:solidFill>
                <a:latin typeface="Book Antiqua" panose="02040602050305030304" pitchFamily="18" charset="0"/>
              </a:rPr>
              <a:t>FACTORES PSICOSOCIALES INTRALABORALES: </a:t>
            </a:r>
            <a:r>
              <a:rPr lang="es-ES" sz="2400">
                <a:latin typeface="Book Antiqua" panose="02040602050305030304" pitchFamily="18" charset="0"/>
              </a:rPr>
              <a:t>que deben evaluar los empleadores. La evaluación de los factores psicosociales del trabajo comprende la identificación tanto de los factores de riesgo como de los factores protectores, con el fin de establecer acciones de promoción de la salud y prevención de la enfermedad en la población trabajadora</a:t>
            </a:r>
            <a:r>
              <a:rPr lang="es-ES" sz="2000">
                <a:latin typeface="Book Antiqua" panose="0204060205030503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0" fill="hold"/>
                                        <p:tgtEl>
                                          <p:spTgt spid="3"/>
                                        </p:tgtEl>
                                        <p:attrNameLst>
                                          <p:attrName>ppt_x</p:attrName>
                                        </p:attrNameLst>
                                      </p:cBhvr>
                                      <p:tavLst>
                                        <p:tav tm="0">
                                          <p:val>
                                            <p:strVal val="#ppt_x"/>
                                          </p:val>
                                        </p:tav>
                                        <p:tav tm="100000">
                                          <p:val>
                                            <p:strVal val="#ppt_x"/>
                                          </p:val>
                                        </p:tav>
                                      </p:tavLst>
                                    </p:anim>
                                    <p:anim calcmode="lin" valueType="num">
                                      <p:cBhvr additive="base">
                                        <p:cTn id="8" dur="5000" fill="hold"/>
                                        <p:tgtEl>
                                          <p:spTgt spid="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357126" y="620688"/>
            <a:ext cx="8786874" cy="707886"/>
          </a:xfrm>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eaLnBrk="1" fontAlgn="auto" hangingPunct="1">
              <a:spcBef>
                <a:spcPts val="0"/>
              </a:spcBef>
              <a:spcAft>
                <a:spcPts val="0"/>
              </a:spcAft>
              <a:defRPr/>
            </a:pPr>
            <a:r>
              <a:rPr lang="es-ES" b="1" cap="all" dirty="0" smtClean="0">
                <a:ln w="0"/>
                <a:solidFill>
                  <a:schemeClr val="tx2">
                    <a:satMod val="200000"/>
                  </a:schemeClr>
                </a:solidFill>
                <a:effectLst>
                  <a:reflection blurRad="12700" stA="50000" endPos="50000" dist="5000" dir="5400000" sy="-100000" rotWithShape="0"/>
                </a:effectLst>
                <a:latin typeface="Cooper Black" pitchFamily="18" charset="0"/>
                <a:cs typeface="Raavi" pitchFamily="2"/>
              </a:rPr>
              <a:t>FACTORES INTRALABORALES</a:t>
            </a:r>
            <a:endParaRPr lang="es-ES" b="1" cap="all" dirty="0">
              <a:ln w="0"/>
              <a:solidFill>
                <a:schemeClr val="tx2">
                  <a:satMod val="200000"/>
                </a:schemeClr>
              </a:solidFill>
              <a:effectLst>
                <a:reflection blurRad="12700" stA="50000" endPos="50000" dist="5000" dir="5400000" sy="-100000" rotWithShape="0"/>
              </a:effectLst>
              <a:latin typeface="Cooper Black" pitchFamily="18" charset="0"/>
              <a:cs typeface="Raavi" pitchFamily="2"/>
            </a:endParaRPr>
          </a:p>
        </p:txBody>
      </p:sp>
      <p:sp>
        <p:nvSpPr>
          <p:cNvPr id="24579" name="Rectangle 3"/>
          <p:cNvSpPr txBox="1">
            <a:spLocks noChangeArrowheads="1"/>
          </p:cNvSpPr>
          <p:nvPr/>
        </p:nvSpPr>
        <p:spPr bwMode="auto">
          <a:xfrm>
            <a:off x="468313" y="1484313"/>
            <a:ext cx="8215312" cy="474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80000"/>
              </a:lnSpc>
            </a:pPr>
            <a:r>
              <a:rPr lang="es-MX" sz="2800">
                <a:latin typeface="Book Antiqua" panose="02040602050305030304" pitchFamily="18" charset="0"/>
              </a:rPr>
              <a:t>Las empresas deben identificar como mínimo:</a:t>
            </a:r>
          </a:p>
          <a:p>
            <a:pPr eaLnBrk="1" hangingPunct="1">
              <a:lnSpc>
                <a:spcPct val="80000"/>
              </a:lnSpc>
            </a:pPr>
            <a:endParaRPr lang="es-MX" sz="2800">
              <a:latin typeface="Book Antiqua" panose="02040602050305030304" pitchFamily="18" charset="0"/>
            </a:endParaRPr>
          </a:p>
          <a:p>
            <a:pPr eaLnBrk="1" hangingPunct="1">
              <a:lnSpc>
                <a:spcPct val="80000"/>
              </a:lnSpc>
              <a:buFont typeface="Wingdings" panose="05000000000000000000" pitchFamily="2" charset="2"/>
              <a:buChar char="Ø"/>
            </a:pPr>
            <a:r>
              <a:rPr lang="es-MX" sz="2800">
                <a:latin typeface="Book Antiqua" panose="02040602050305030304" pitchFamily="18" charset="0"/>
              </a:rPr>
              <a:t>Gestión organizacional</a:t>
            </a:r>
          </a:p>
          <a:p>
            <a:pPr eaLnBrk="1" hangingPunct="1">
              <a:lnSpc>
                <a:spcPct val="80000"/>
              </a:lnSpc>
              <a:buFont typeface="Wingdings" panose="05000000000000000000" pitchFamily="2" charset="2"/>
              <a:buChar char="Ø"/>
            </a:pPr>
            <a:r>
              <a:rPr lang="es-MX" sz="2800">
                <a:latin typeface="Book Antiqua" panose="02040602050305030304" pitchFamily="18" charset="0"/>
              </a:rPr>
              <a:t>Características de la organización del trabajo</a:t>
            </a:r>
          </a:p>
          <a:p>
            <a:pPr eaLnBrk="1" hangingPunct="1">
              <a:lnSpc>
                <a:spcPct val="80000"/>
              </a:lnSpc>
              <a:buFont typeface="Wingdings" panose="05000000000000000000" pitchFamily="2" charset="2"/>
              <a:buChar char="Ø"/>
            </a:pPr>
            <a:r>
              <a:rPr lang="es-MX" sz="2800">
                <a:latin typeface="Book Antiqua" panose="02040602050305030304" pitchFamily="18" charset="0"/>
              </a:rPr>
              <a:t>Del grupo social de trabajo</a:t>
            </a:r>
          </a:p>
          <a:p>
            <a:pPr eaLnBrk="1" hangingPunct="1">
              <a:lnSpc>
                <a:spcPct val="80000"/>
              </a:lnSpc>
              <a:buFont typeface="Wingdings" panose="05000000000000000000" pitchFamily="2" charset="2"/>
              <a:buChar char="Ø"/>
            </a:pPr>
            <a:r>
              <a:rPr lang="es-MX" sz="2800">
                <a:latin typeface="Book Antiqua" panose="02040602050305030304" pitchFamily="18" charset="0"/>
              </a:rPr>
              <a:t>Condiciones de la tarea</a:t>
            </a:r>
          </a:p>
          <a:p>
            <a:pPr eaLnBrk="1" hangingPunct="1">
              <a:lnSpc>
                <a:spcPct val="80000"/>
              </a:lnSpc>
              <a:buFont typeface="Wingdings" panose="05000000000000000000" pitchFamily="2" charset="2"/>
              <a:buChar char="Ø"/>
            </a:pPr>
            <a:r>
              <a:rPr lang="es-MX" sz="2800">
                <a:latin typeface="Book Antiqua" panose="02040602050305030304" pitchFamily="18" charset="0"/>
              </a:rPr>
              <a:t>Carga física</a:t>
            </a:r>
          </a:p>
          <a:p>
            <a:pPr eaLnBrk="1" hangingPunct="1">
              <a:lnSpc>
                <a:spcPct val="80000"/>
              </a:lnSpc>
              <a:buFont typeface="Wingdings" panose="05000000000000000000" pitchFamily="2" charset="2"/>
              <a:buChar char="Ø"/>
            </a:pPr>
            <a:r>
              <a:rPr lang="es-MX" sz="2800">
                <a:latin typeface="Book Antiqua" panose="02040602050305030304" pitchFamily="18" charset="0"/>
              </a:rPr>
              <a:t>Del medio ambiente del trabajo</a:t>
            </a:r>
          </a:p>
          <a:p>
            <a:pPr eaLnBrk="1" hangingPunct="1">
              <a:lnSpc>
                <a:spcPct val="80000"/>
              </a:lnSpc>
              <a:buFont typeface="Wingdings" panose="05000000000000000000" pitchFamily="2" charset="2"/>
              <a:buChar char="Ø"/>
            </a:pPr>
            <a:r>
              <a:rPr lang="es-MX" sz="2800">
                <a:latin typeface="Book Antiqua" panose="02040602050305030304" pitchFamily="18" charset="0"/>
              </a:rPr>
              <a:t>Inter fase persona- tarea</a:t>
            </a:r>
          </a:p>
          <a:p>
            <a:pPr eaLnBrk="1" hangingPunct="1">
              <a:lnSpc>
                <a:spcPct val="80000"/>
              </a:lnSpc>
              <a:buFont typeface="Wingdings" panose="05000000000000000000" pitchFamily="2" charset="2"/>
              <a:buChar char="Ø"/>
            </a:pPr>
            <a:r>
              <a:rPr lang="es-MX" sz="2800">
                <a:latin typeface="Book Antiqua" panose="02040602050305030304" pitchFamily="18" charset="0"/>
              </a:rPr>
              <a:t>Jornada de trabajo</a:t>
            </a:r>
          </a:p>
          <a:p>
            <a:pPr eaLnBrk="1" hangingPunct="1">
              <a:lnSpc>
                <a:spcPct val="80000"/>
              </a:lnSpc>
              <a:buFont typeface="Wingdings" panose="05000000000000000000" pitchFamily="2" charset="2"/>
              <a:buChar char="Ø"/>
            </a:pPr>
            <a:r>
              <a:rPr lang="es-MX" sz="2800">
                <a:latin typeface="Book Antiqua" panose="02040602050305030304" pitchFamily="18" charset="0"/>
              </a:rPr>
              <a:t>Número de trabajadores por tipo de contrato</a:t>
            </a:r>
          </a:p>
          <a:p>
            <a:pPr eaLnBrk="1" hangingPunct="1">
              <a:lnSpc>
                <a:spcPct val="80000"/>
              </a:lnSpc>
              <a:buFont typeface="Wingdings" panose="05000000000000000000" pitchFamily="2" charset="2"/>
              <a:buChar char="Ø"/>
            </a:pPr>
            <a:r>
              <a:rPr lang="es-MX" sz="2800">
                <a:latin typeface="Book Antiqua" panose="02040602050305030304" pitchFamily="18" charset="0"/>
              </a:rPr>
              <a:t>Tipo de beneficios recibidos a través del programa de bienestar de la empresa</a:t>
            </a:r>
          </a:p>
          <a:p>
            <a:pPr eaLnBrk="1" hangingPunct="1">
              <a:lnSpc>
                <a:spcPct val="80000"/>
              </a:lnSpc>
              <a:buFont typeface="Wingdings" panose="05000000000000000000" pitchFamily="2" charset="2"/>
              <a:buChar char="Ø"/>
            </a:pPr>
            <a:r>
              <a:rPr lang="es-MX" sz="2800">
                <a:latin typeface="Book Antiqua" panose="02040602050305030304" pitchFamily="18" charset="0"/>
              </a:rPr>
              <a:t>Programas de capacitación y formación permanentes de los trabajadores</a:t>
            </a:r>
            <a:endParaRPr lang="es-ES" sz="2800">
              <a:latin typeface="Book Antiqua" panose="02040602050305030304" pitchFamily="18" charset="0"/>
            </a:endParaRPr>
          </a:p>
        </p:txBody>
      </p:sp>
      <p:sp>
        <p:nvSpPr>
          <p:cNvPr id="24580" name="AutoShape 2" descr="http://t3.gstatic.com/images?q=tbn:ANd9GcQVSfENoSGNMuBB8Z2e_Q9ELDy1hJtYwy5suK82z5Pv05crYXQGCA"/>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CO">
              <a:latin typeface="Constantia" panose="02030602050306030303" pitchFamily="18" charset="0"/>
            </a:endParaRPr>
          </a:p>
        </p:txBody>
      </p:sp>
      <p:pic>
        <p:nvPicPr>
          <p:cNvPr id="18436" name="Picture 4" descr="http://t3.gstatic.com/images?q=tbn:ANd9GcQVSfENoSGNMuBB8Z2e_Q9ELDy1hJtYwy5suK82z5Pv05crYXQGCA"/>
          <p:cNvPicPr>
            <a:picLocks noChangeAspect="1" noChangeArrowheads="1"/>
          </p:cNvPicPr>
          <p:nvPr/>
        </p:nvPicPr>
        <p:blipFill>
          <a:blip r:embed="rId2" cstate="print"/>
          <a:srcRect/>
          <a:stretch>
            <a:fillRect/>
          </a:stretch>
        </p:blipFill>
        <p:spPr bwMode="auto">
          <a:xfrm>
            <a:off x="6858000" y="2924944"/>
            <a:ext cx="2286000" cy="1609726"/>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0" fill="hold"/>
                                        <p:tgtEl>
                                          <p:spTgt spid="3"/>
                                        </p:tgtEl>
                                        <p:attrNameLst>
                                          <p:attrName>ppt_x</p:attrName>
                                        </p:attrNameLst>
                                      </p:cBhvr>
                                      <p:tavLst>
                                        <p:tav tm="0">
                                          <p:val>
                                            <p:strVal val="#ppt_x"/>
                                          </p:val>
                                        </p:tav>
                                        <p:tav tm="100000">
                                          <p:val>
                                            <p:strVal val="#ppt_x"/>
                                          </p:val>
                                        </p:tav>
                                      </p:tavLst>
                                    </p:anim>
                                    <p:anim calcmode="lin" valueType="num">
                                      <p:cBhvr additive="base">
                                        <p:cTn id="8" dur="5000" fill="hold"/>
                                        <p:tgtEl>
                                          <p:spTgt spid="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357126" y="332656"/>
            <a:ext cx="8786874" cy="707886"/>
          </a:xfrm>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eaLnBrk="1" fontAlgn="auto" hangingPunct="1">
              <a:spcBef>
                <a:spcPts val="0"/>
              </a:spcBef>
              <a:spcAft>
                <a:spcPts val="0"/>
              </a:spcAft>
              <a:defRPr/>
            </a:pPr>
            <a:r>
              <a:rPr lang="es-ES" b="1" cap="all" dirty="0" smtClean="0">
                <a:ln w="0"/>
                <a:solidFill>
                  <a:schemeClr val="tx2">
                    <a:satMod val="200000"/>
                  </a:schemeClr>
                </a:solidFill>
                <a:effectLst>
                  <a:reflection blurRad="12700" stA="50000" endPos="50000" dist="5000" dir="5400000" sy="-100000" rotWithShape="0"/>
                </a:effectLst>
                <a:latin typeface="Cooper Black" pitchFamily="18" charset="0"/>
                <a:cs typeface="Raavi" pitchFamily="2"/>
              </a:rPr>
              <a:t>FACTORES </a:t>
            </a:r>
            <a:r>
              <a:rPr lang="es-ES" b="1" cap="all" dirty="0" err="1" smtClean="0">
                <a:ln w="0"/>
                <a:solidFill>
                  <a:schemeClr val="tx2">
                    <a:satMod val="200000"/>
                  </a:schemeClr>
                </a:solidFill>
                <a:effectLst>
                  <a:reflection blurRad="12700" stA="50000" endPos="50000" dist="5000" dir="5400000" sy="-100000" rotWithShape="0"/>
                </a:effectLst>
                <a:latin typeface="Cooper Black" pitchFamily="18" charset="0"/>
                <a:cs typeface="Raavi" pitchFamily="2"/>
              </a:rPr>
              <a:t>extralaborales</a:t>
            </a:r>
            <a:endParaRPr lang="es-ES" b="1" cap="all" dirty="0">
              <a:ln w="0"/>
              <a:solidFill>
                <a:schemeClr val="tx2">
                  <a:satMod val="200000"/>
                </a:schemeClr>
              </a:solidFill>
              <a:effectLst>
                <a:reflection blurRad="12700" stA="50000" endPos="50000" dist="5000" dir="5400000" sy="-100000" rotWithShape="0"/>
              </a:effectLst>
              <a:latin typeface="Cooper Black" pitchFamily="18" charset="0"/>
              <a:cs typeface="Raavi" pitchFamily="2"/>
            </a:endParaRPr>
          </a:p>
        </p:txBody>
      </p:sp>
      <p:sp>
        <p:nvSpPr>
          <p:cNvPr id="25603" name="Rectangle 3"/>
          <p:cNvSpPr txBox="1">
            <a:spLocks noChangeArrowheads="1"/>
          </p:cNvSpPr>
          <p:nvPr/>
        </p:nvSpPr>
        <p:spPr bwMode="auto">
          <a:xfrm>
            <a:off x="500063" y="1571625"/>
            <a:ext cx="8215312" cy="474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s-MX" sz="2800">
                <a:latin typeface="Book Antiqua" panose="02040602050305030304" pitchFamily="18" charset="0"/>
              </a:rPr>
              <a:t>Las empresas deben identificar como mínimo:</a:t>
            </a:r>
          </a:p>
          <a:p>
            <a:pPr eaLnBrk="1" hangingPunct="1"/>
            <a:endParaRPr lang="es-MX" sz="2800">
              <a:latin typeface="Book Antiqua" panose="02040602050305030304" pitchFamily="18" charset="0"/>
            </a:endParaRPr>
          </a:p>
          <a:p>
            <a:pPr eaLnBrk="1" hangingPunct="1">
              <a:buFontTx/>
              <a:buAutoNum type="alphaLcParenR"/>
            </a:pPr>
            <a:r>
              <a:rPr lang="es-MX" sz="2800">
                <a:latin typeface="Book Antiqua" panose="02040602050305030304" pitchFamily="18" charset="0"/>
              </a:rPr>
              <a:t>Utilización del tiempo libre</a:t>
            </a:r>
          </a:p>
          <a:p>
            <a:pPr eaLnBrk="1" hangingPunct="1">
              <a:buFontTx/>
              <a:buAutoNum type="alphaLcParenR"/>
            </a:pPr>
            <a:r>
              <a:rPr lang="es-MX" sz="2800">
                <a:latin typeface="Book Antiqua" panose="02040602050305030304" pitchFamily="18" charset="0"/>
              </a:rPr>
              <a:t>Tiempo de desplazamiento y medio de transporte casa – trabajo – casa</a:t>
            </a:r>
          </a:p>
          <a:p>
            <a:pPr eaLnBrk="1" hangingPunct="1">
              <a:buFontTx/>
              <a:buAutoNum type="alphaLcParenR"/>
            </a:pPr>
            <a:r>
              <a:rPr lang="es-MX" sz="2800">
                <a:latin typeface="Book Antiqua" panose="02040602050305030304" pitchFamily="18" charset="0"/>
              </a:rPr>
              <a:t>Pertenencia a redes de apoyo social</a:t>
            </a:r>
          </a:p>
          <a:p>
            <a:pPr eaLnBrk="1" hangingPunct="1">
              <a:buFontTx/>
              <a:buAutoNum type="alphaLcParenR"/>
            </a:pPr>
            <a:r>
              <a:rPr lang="es-MX" sz="2800">
                <a:latin typeface="Book Antiqua" panose="02040602050305030304" pitchFamily="18" charset="0"/>
              </a:rPr>
              <a:t>Características de la vivienda</a:t>
            </a:r>
          </a:p>
          <a:p>
            <a:pPr eaLnBrk="1" hangingPunct="1">
              <a:buFontTx/>
              <a:buAutoNum type="alphaLcParenR"/>
            </a:pPr>
            <a:r>
              <a:rPr lang="es-MX" sz="2800">
                <a:latin typeface="Book Antiqua" panose="02040602050305030304" pitchFamily="18" charset="0"/>
              </a:rPr>
              <a:t>Acceso a servicios de salud</a:t>
            </a:r>
          </a:p>
        </p:txBody>
      </p:sp>
      <p:sp>
        <p:nvSpPr>
          <p:cNvPr id="25604" name="AutoShape 2" descr="http://t3.gstatic.com/images?q=tbn:ANd9GcQVSfENoSGNMuBB8Z2e_Q9ELDy1hJtYwy5suK82z5Pv05crYXQGCA"/>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CO">
              <a:latin typeface="Constantia" panose="02030602050306030303" pitchFamily="18" charset="0"/>
            </a:endParaRPr>
          </a:p>
        </p:txBody>
      </p:sp>
      <p:pic>
        <p:nvPicPr>
          <p:cNvPr id="20482" name="Picture 2" descr="http://t3.gstatic.com/images?q=tbn:ANd9GcTlJaG3ETxzpUHgCQIsGMe_SBLW_ooHOewmOcSx549NfOI02MMv"/>
          <p:cNvPicPr>
            <a:picLocks noChangeAspect="1" noChangeArrowheads="1"/>
          </p:cNvPicPr>
          <p:nvPr/>
        </p:nvPicPr>
        <p:blipFill>
          <a:blip r:embed="rId2" cstate="print"/>
          <a:srcRect/>
          <a:stretch>
            <a:fillRect/>
          </a:stretch>
        </p:blipFill>
        <p:spPr bwMode="auto">
          <a:xfrm>
            <a:off x="7215174" y="4454036"/>
            <a:ext cx="1928826" cy="2403964"/>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0" fill="hold"/>
                                        <p:tgtEl>
                                          <p:spTgt spid="3"/>
                                        </p:tgtEl>
                                        <p:attrNameLst>
                                          <p:attrName>ppt_x</p:attrName>
                                        </p:attrNameLst>
                                      </p:cBhvr>
                                      <p:tavLst>
                                        <p:tav tm="0">
                                          <p:val>
                                            <p:strVal val="#ppt_x"/>
                                          </p:val>
                                        </p:tav>
                                        <p:tav tm="100000">
                                          <p:val>
                                            <p:strVal val="#ppt_x"/>
                                          </p:val>
                                        </p:tav>
                                      </p:tavLst>
                                    </p:anim>
                                    <p:anim calcmode="lin" valueType="num">
                                      <p:cBhvr additive="base">
                                        <p:cTn id="8" dur="5000" fill="hold"/>
                                        <p:tgtEl>
                                          <p:spTgt spid="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357126" y="620688"/>
            <a:ext cx="8786874" cy="707886"/>
          </a:xfrm>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eaLnBrk="1" fontAlgn="auto" hangingPunct="1">
              <a:spcBef>
                <a:spcPts val="0"/>
              </a:spcBef>
              <a:spcAft>
                <a:spcPts val="0"/>
              </a:spcAft>
              <a:defRPr/>
            </a:pPr>
            <a:r>
              <a:rPr lang="es-ES" b="1" cap="all" dirty="0" smtClean="0">
                <a:ln w="0"/>
                <a:solidFill>
                  <a:schemeClr val="tx2">
                    <a:satMod val="200000"/>
                  </a:schemeClr>
                </a:solidFill>
                <a:effectLst>
                  <a:reflection blurRad="12700" stA="50000" endPos="50000" dist="5000" dir="5400000" sy="-100000" rotWithShape="0"/>
                </a:effectLst>
                <a:latin typeface="Cooper Black" pitchFamily="18" charset="0"/>
                <a:cs typeface="Raavi" pitchFamily="2"/>
              </a:rPr>
              <a:t>FACTORES individuales</a:t>
            </a:r>
            <a:endParaRPr lang="es-ES" b="1" cap="all" dirty="0">
              <a:ln w="0"/>
              <a:solidFill>
                <a:schemeClr val="tx2">
                  <a:satMod val="200000"/>
                </a:schemeClr>
              </a:solidFill>
              <a:effectLst>
                <a:reflection blurRad="12700" stA="50000" endPos="50000" dist="5000" dir="5400000" sy="-100000" rotWithShape="0"/>
              </a:effectLst>
              <a:latin typeface="Cooper Black" pitchFamily="18" charset="0"/>
              <a:cs typeface="Raavi" pitchFamily="2"/>
            </a:endParaRPr>
          </a:p>
        </p:txBody>
      </p:sp>
      <p:sp>
        <p:nvSpPr>
          <p:cNvPr id="26627" name="Rectangle 3"/>
          <p:cNvSpPr txBox="1">
            <a:spLocks noChangeArrowheads="1"/>
          </p:cNvSpPr>
          <p:nvPr/>
        </p:nvSpPr>
        <p:spPr bwMode="auto">
          <a:xfrm>
            <a:off x="500063" y="1857375"/>
            <a:ext cx="8215312" cy="474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s-MX" sz="2800">
                <a:latin typeface="Book Antiqua" panose="02040602050305030304" pitchFamily="18" charset="0"/>
              </a:rPr>
              <a:t>Las empresas deben identificar como mínimo:</a:t>
            </a:r>
          </a:p>
          <a:p>
            <a:pPr eaLnBrk="1" hangingPunct="1"/>
            <a:endParaRPr lang="es-MX" sz="2800">
              <a:latin typeface="Book Antiqua" panose="02040602050305030304" pitchFamily="18" charset="0"/>
            </a:endParaRPr>
          </a:p>
          <a:p>
            <a:pPr eaLnBrk="1" hangingPunct="1">
              <a:buFontTx/>
              <a:buAutoNum type="alphaLcParenR"/>
            </a:pPr>
            <a:r>
              <a:rPr lang="es-MX" sz="2800">
                <a:latin typeface="Book Antiqua" panose="02040602050305030304" pitchFamily="18" charset="0"/>
              </a:rPr>
              <a:t>Perfil socio demográfico</a:t>
            </a:r>
          </a:p>
          <a:p>
            <a:pPr eaLnBrk="1" hangingPunct="1">
              <a:buFontTx/>
              <a:buAutoNum type="alphaLcParenR"/>
            </a:pPr>
            <a:r>
              <a:rPr lang="es-MX" sz="2800">
                <a:latin typeface="Book Antiqua" panose="02040602050305030304" pitchFamily="18" charset="0"/>
              </a:rPr>
              <a:t>Características de personalidad y estilos de afrontamiento</a:t>
            </a:r>
          </a:p>
          <a:p>
            <a:pPr eaLnBrk="1" hangingPunct="1">
              <a:buFontTx/>
              <a:buAutoNum type="alphaLcParenR"/>
            </a:pPr>
            <a:r>
              <a:rPr lang="es-MX" sz="2800">
                <a:latin typeface="Book Antiqua" panose="02040602050305030304" pitchFamily="18" charset="0"/>
              </a:rPr>
              <a:t>Condiciones de salud</a:t>
            </a:r>
          </a:p>
        </p:txBody>
      </p:sp>
      <p:sp>
        <p:nvSpPr>
          <p:cNvPr id="26628" name="AutoShape 2" descr="http://t3.gstatic.com/images?q=tbn:ANd9GcQVSfENoSGNMuBB8Z2e_Q9ELDy1hJtYwy5suK82z5Pv05crYXQGCA"/>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CO">
              <a:latin typeface="Constantia" panose="02030602050306030303" pitchFamily="18" charset="0"/>
            </a:endParaRPr>
          </a:p>
        </p:txBody>
      </p:sp>
      <p:pic>
        <p:nvPicPr>
          <p:cNvPr id="21506" name="Picture 2" descr="http://t1.gstatic.com/images?q=tbn:ANd9GcTn3s8m0hfaDbgyAaEMlIhAuB6YuD0XSNhb0JfnwiNOZ7r-zOogrQ"/>
          <p:cNvPicPr>
            <a:picLocks noChangeAspect="1" noChangeArrowheads="1"/>
          </p:cNvPicPr>
          <p:nvPr/>
        </p:nvPicPr>
        <p:blipFill>
          <a:blip r:embed="rId2" cstate="print"/>
          <a:srcRect/>
          <a:stretch>
            <a:fillRect/>
          </a:stretch>
        </p:blipFill>
        <p:spPr bwMode="auto">
          <a:xfrm>
            <a:off x="4932040" y="3861048"/>
            <a:ext cx="3643338" cy="2732504"/>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0" fill="hold"/>
                                        <p:tgtEl>
                                          <p:spTgt spid="3"/>
                                        </p:tgtEl>
                                        <p:attrNameLst>
                                          <p:attrName>ppt_x</p:attrName>
                                        </p:attrNameLst>
                                      </p:cBhvr>
                                      <p:tavLst>
                                        <p:tav tm="0">
                                          <p:val>
                                            <p:strVal val="#ppt_x"/>
                                          </p:val>
                                        </p:tav>
                                        <p:tav tm="100000">
                                          <p:val>
                                            <p:strVal val="#ppt_x"/>
                                          </p:val>
                                        </p:tav>
                                      </p:tavLst>
                                    </p:anim>
                                    <p:anim calcmode="lin" valueType="num">
                                      <p:cBhvr additive="base">
                                        <p:cTn id="8" dur="5000" fill="hold"/>
                                        <p:tgtEl>
                                          <p:spTgt spid="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eaLnBrk="1" fontAlgn="auto" hangingPunct="1">
              <a:spcAft>
                <a:spcPts val="0"/>
              </a:spcAft>
              <a:defRPr/>
            </a:pPr>
            <a:r>
              <a:rPr lang="es-CO" dirty="0" smtClean="0">
                <a:solidFill>
                  <a:srgbClr val="92D050"/>
                </a:solidFill>
                <a:latin typeface="Cooper Black" pitchFamily="18" charset="0"/>
              </a:rPr>
              <a:t>DEFINICION:</a:t>
            </a:r>
            <a:endParaRPr lang="es-CO" dirty="0">
              <a:solidFill>
                <a:srgbClr val="92D050"/>
              </a:solidFill>
              <a:latin typeface="Cooper Black" pitchFamily="18" charset="0"/>
            </a:endParaRPr>
          </a:p>
        </p:txBody>
      </p:sp>
      <p:sp>
        <p:nvSpPr>
          <p:cNvPr id="3" name="2 Marcador de contenido"/>
          <p:cNvSpPr>
            <a:spLocks noGrp="1"/>
          </p:cNvSpPr>
          <p:nvPr>
            <p:ph idx="1"/>
          </p:nvPr>
        </p:nvSpPr>
        <p:spPr/>
        <p:txBody>
          <a:bodyPr>
            <a:normAutofit/>
          </a:bodyPr>
          <a:lstStyle/>
          <a:p>
            <a:pPr marL="411480" eaLnBrk="1" fontAlgn="auto" hangingPunct="1">
              <a:spcAft>
                <a:spcPts val="0"/>
              </a:spcAft>
              <a:buFont typeface="Wingdings"/>
              <a:buChar char=""/>
              <a:defRPr/>
            </a:pPr>
            <a:r>
              <a:rPr lang="es-CO" dirty="0" smtClean="0">
                <a:solidFill>
                  <a:schemeClr val="tx1">
                    <a:lumMod val="75000"/>
                  </a:schemeClr>
                </a:solidFill>
                <a:latin typeface="Book Antiqua" pitchFamily="18" charset="0"/>
              </a:rPr>
              <a:t>Condición o condiciones del individuo, del medio extra laboral o del medio laboral, que bajo determinadas condiciones de intensidad y tiempo de exposición generan efectos negativos en el trabajador o trabajadores, en la organización y en los grupos, y por último producen estrés, el cual tiene efectos en los niveles emocional, cognoscitivo, del comportamiento social, laboral y fisiológico.</a:t>
            </a:r>
            <a:endParaRPr lang="es-CO" dirty="0">
              <a:solidFill>
                <a:schemeClr val="tx1">
                  <a:lumMod val="75000"/>
                </a:schemeClr>
              </a:solidFill>
              <a:latin typeface="Book Antiqua"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357126" y="548680"/>
            <a:ext cx="8786874" cy="661720"/>
          </a:xfrm>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eaLnBrk="1" fontAlgn="auto" hangingPunct="1">
              <a:spcBef>
                <a:spcPts val="0"/>
              </a:spcBef>
              <a:spcAft>
                <a:spcPts val="0"/>
              </a:spcAft>
              <a:defRPr/>
            </a:pPr>
            <a:r>
              <a:rPr lang="es-ES" b="1" u="sng" cap="all" dirty="0" smtClean="0">
                <a:ln w="0"/>
                <a:solidFill>
                  <a:schemeClr val="tx2">
                    <a:satMod val="200000"/>
                  </a:schemeClr>
                </a:solidFill>
                <a:effectLst>
                  <a:reflection blurRad="12700" stA="50000" endPos="50000" dist="5000" dir="5400000" sy="-100000" rotWithShape="0"/>
                </a:effectLst>
                <a:latin typeface="Cooper Black" pitchFamily="18" charset="0"/>
                <a:cs typeface="Raavi" pitchFamily="2"/>
              </a:rPr>
              <a:t>evaluación </a:t>
            </a:r>
            <a:endParaRPr lang="es-ES" b="1" u="sng" cap="all" dirty="0">
              <a:ln w="0"/>
              <a:solidFill>
                <a:schemeClr val="tx2">
                  <a:satMod val="200000"/>
                </a:schemeClr>
              </a:solidFill>
              <a:effectLst>
                <a:reflection blurRad="12700" stA="50000" endPos="50000" dist="5000" dir="5400000" sy="-100000" rotWithShape="0"/>
              </a:effectLst>
              <a:latin typeface="Cooper Black" pitchFamily="18" charset="0"/>
              <a:cs typeface="Raavi" pitchFamily="2"/>
            </a:endParaRPr>
          </a:p>
        </p:txBody>
      </p:sp>
      <p:sp>
        <p:nvSpPr>
          <p:cNvPr id="27651" name="Rectangle 3"/>
          <p:cNvSpPr txBox="1">
            <a:spLocks noChangeArrowheads="1"/>
          </p:cNvSpPr>
          <p:nvPr/>
        </p:nvSpPr>
        <p:spPr bwMode="auto">
          <a:xfrm>
            <a:off x="539750" y="1268413"/>
            <a:ext cx="8143875"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ct val="80000"/>
              </a:lnSpc>
              <a:buFont typeface="Calibri" panose="020F0502020204030204" pitchFamily="34" charset="0"/>
              <a:buAutoNum type="arabicPeriod"/>
            </a:pPr>
            <a:r>
              <a:rPr lang="es-ES" sz="2400">
                <a:latin typeface="Book Antiqua" panose="02040602050305030304" pitchFamily="18" charset="0"/>
              </a:rPr>
              <a:t>Condiciones de salud, tomando en cuenta cada uno de los sistemas corporales: osteomuscular, cardiovascular, respiratorio, gastrointestinal, mental, sistema nervioso central y periférico, dermatológico, endocrino, genitourinario e inmunológico.</a:t>
            </a:r>
          </a:p>
          <a:p>
            <a:pPr algn="just" eaLnBrk="1" hangingPunct="1">
              <a:lnSpc>
                <a:spcPct val="80000"/>
              </a:lnSpc>
            </a:pPr>
            <a:endParaRPr lang="es-ES" sz="2400">
              <a:latin typeface="Book Antiqua" panose="02040602050305030304" pitchFamily="18" charset="0"/>
            </a:endParaRPr>
          </a:p>
          <a:p>
            <a:pPr algn="just" eaLnBrk="1" hangingPunct="1">
              <a:lnSpc>
                <a:spcPct val="80000"/>
              </a:lnSpc>
            </a:pPr>
            <a:r>
              <a:rPr lang="es-ES" sz="2400">
                <a:latin typeface="Book Antiqua" panose="02040602050305030304" pitchFamily="18" charset="0"/>
              </a:rPr>
              <a:t>2. Ocurrencia de accidentes de trabajo y enfermedad profesional.</a:t>
            </a:r>
          </a:p>
          <a:p>
            <a:pPr algn="just" eaLnBrk="1" hangingPunct="1">
              <a:lnSpc>
                <a:spcPct val="80000"/>
              </a:lnSpc>
            </a:pPr>
            <a:endParaRPr lang="es-ES" sz="2400">
              <a:latin typeface="Book Antiqua" panose="02040602050305030304" pitchFamily="18" charset="0"/>
            </a:endParaRPr>
          </a:p>
          <a:p>
            <a:pPr algn="just" eaLnBrk="1" hangingPunct="1">
              <a:lnSpc>
                <a:spcPct val="80000"/>
              </a:lnSpc>
              <a:buFontTx/>
              <a:buAutoNum type="arabicPeriod" startAt="3"/>
            </a:pPr>
            <a:r>
              <a:rPr lang="es-ES" sz="2400">
                <a:latin typeface="Book Antiqua" panose="02040602050305030304" pitchFamily="18" charset="0"/>
              </a:rPr>
              <a:t>Estadísticas de morbilidad y mortalidad por accidente de trabajo, enfermedad profesional y enfermedad común, discriminadas por diagnóstico, días de incapacidad médica, ocupación y género.</a:t>
            </a:r>
          </a:p>
          <a:p>
            <a:pPr algn="just" eaLnBrk="1" hangingPunct="1">
              <a:lnSpc>
                <a:spcPct val="80000"/>
              </a:lnSpc>
            </a:pPr>
            <a:endParaRPr lang="es-ES" sz="2400">
              <a:latin typeface="Book Antiqua" panose="02040602050305030304" pitchFamily="18" charset="0"/>
            </a:endParaRPr>
          </a:p>
          <a:p>
            <a:pPr algn="just" eaLnBrk="1" hangingPunct="1">
              <a:lnSpc>
                <a:spcPct val="80000"/>
              </a:lnSpc>
            </a:pPr>
            <a:r>
              <a:rPr lang="es-ES" sz="2400">
                <a:latin typeface="Book Antiqua" panose="02040602050305030304" pitchFamily="18" charset="0"/>
              </a:rPr>
              <a:t>4.    Ausentismo.</a:t>
            </a:r>
          </a:p>
          <a:p>
            <a:pPr algn="just" eaLnBrk="1" hangingPunct="1">
              <a:lnSpc>
                <a:spcPct val="80000"/>
              </a:lnSpc>
            </a:pPr>
            <a:endParaRPr lang="es-ES" sz="2400">
              <a:latin typeface="Book Antiqua" panose="02040602050305030304" pitchFamily="18" charset="0"/>
            </a:endParaRPr>
          </a:p>
          <a:p>
            <a:pPr algn="just" eaLnBrk="1" hangingPunct="1">
              <a:lnSpc>
                <a:spcPct val="80000"/>
              </a:lnSpc>
              <a:buFontTx/>
              <a:buAutoNum type="arabicPeriod" startAt="5"/>
            </a:pPr>
            <a:r>
              <a:rPr lang="es-ES" sz="2400">
                <a:latin typeface="Book Antiqua" panose="02040602050305030304" pitchFamily="18" charset="0"/>
              </a:rPr>
              <a:t>Rotación de personal.</a:t>
            </a:r>
          </a:p>
          <a:p>
            <a:pPr algn="just" eaLnBrk="1" hangingPunct="1">
              <a:lnSpc>
                <a:spcPct val="80000"/>
              </a:lnSpc>
            </a:pPr>
            <a:endParaRPr lang="es-ES" sz="2400">
              <a:latin typeface="Book Antiqua" panose="02040602050305030304" pitchFamily="18" charset="0"/>
            </a:endParaRPr>
          </a:p>
          <a:p>
            <a:pPr algn="just" eaLnBrk="1" hangingPunct="1">
              <a:lnSpc>
                <a:spcPct val="80000"/>
              </a:lnSpc>
            </a:pPr>
            <a:r>
              <a:rPr lang="es-ES" sz="2400">
                <a:latin typeface="Book Antiqua" panose="02040602050305030304" pitchFamily="18" charset="0"/>
              </a:rPr>
              <a:t>6.    Rendimiento laboral.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0" fill="hold"/>
                                        <p:tgtEl>
                                          <p:spTgt spid="3"/>
                                        </p:tgtEl>
                                        <p:attrNameLst>
                                          <p:attrName>ppt_x</p:attrName>
                                        </p:attrNameLst>
                                      </p:cBhvr>
                                      <p:tavLst>
                                        <p:tav tm="0">
                                          <p:val>
                                            <p:strVal val="#ppt_x"/>
                                          </p:val>
                                        </p:tav>
                                        <p:tav tm="100000">
                                          <p:val>
                                            <p:strVal val="#ppt_x"/>
                                          </p:val>
                                        </p:tav>
                                      </p:tavLst>
                                    </p:anim>
                                    <p:anim calcmode="lin" valueType="num">
                                      <p:cBhvr additive="base">
                                        <p:cTn id="8" dur="5000" fill="hold"/>
                                        <p:tgtEl>
                                          <p:spTgt spid="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357126" y="332656"/>
            <a:ext cx="8786874" cy="707886"/>
          </a:xfrm>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eaLnBrk="1" fontAlgn="auto" hangingPunct="1">
              <a:spcBef>
                <a:spcPts val="0"/>
              </a:spcBef>
              <a:spcAft>
                <a:spcPts val="0"/>
              </a:spcAft>
              <a:defRPr/>
            </a:pPr>
            <a:r>
              <a:rPr lang="es-ES" b="1" cap="all" dirty="0" smtClean="0">
                <a:ln w="0"/>
                <a:solidFill>
                  <a:schemeClr val="tx2">
                    <a:satMod val="200000"/>
                  </a:schemeClr>
                </a:solidFill>
                <a:effectLst>
                  <a:reflection blurRad="12700" stA="50000" endPos="50000" dist="5000" dir="5400000" sy="-100000" rotWithShape="0"/>
                </a:effectLst>
                <a:latin typeface="Cooper Black" pitchFamily="18" charset="0"/>
                <a:cs typeface="Raavi" pitchFamily="2"/>
              </a:rPr>
              <a:t>La </a:t>
            </a:r>
            <a:r>
              <a:rPr lang="es-ES" b="1" cap="all" dirty="0" err="1" smtClean="0">
                <a:ln w="0"/>
                <a:solidFill>
                  <a:schemeClr val="tx2">
                    <a:satMod val="200000"/>
                  </a:schemeClr>
                </a:solidFill>
                <a:effectLst>
                  <a:reflection blurRad="12700" stA="50000" endPos="50000" dist="5000" dir="5400000" sy="-100000" rotWithShape="0"/>
                </a:effectLst>
                <a:latin typeface="Cooper Black" pitchFamily="18" charset="0"/>
                <a:cs typeface="Raavi" pitchFamily="2"/>
              </a:rPr>
              <a:t>arp</a:t>
            </a:r>
            <a:endParaRPr lang="es-ES" b="1" cap="all" dirty="0">
              <a:ln w="0"/>
              <a:solidFill>
                <a:schemeClr val="tx2">
                  <a:satMod val="200000"/>
                </a:schemeClr>
              </a:solidFill>
              <a:effectLst>
                <a:reflection blurRad="12700" stA="50000" endPos="50000" dist="5000" dir="5400000" sy="-100000" rotWithShape="0"/>
              </a:effectLst>
              <a:latin typeface="Cooper Black" pitchFamily="18" charset="0"/>
              <a:cs typeface="Raavi" pitchFamily="2"/>
            </a:endParaRPr>
          </a:p>
        </p:txBody>
      </p:sp>
      <p:sp>
        <p:nvSpPr>
          <p:cNvPr id="28675" name="Rectangle 3"/>
          <p:cNvSpPr txBox="1">
            <a:spLocks noChangeArrowheads="1"/>
          </p:cNvSpPr>
          <p:nvPr/>
        </p:nvSpPr>
        <p:spPr bwMode="auto">
          <a:xfrm>
            <a:off x="285750" y="1214438"/>
            <a:ext cx="8429625"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ct val="80000"/>
              </a:lnSpc>
            </a:pPr>
            <a:r>
              <a:rPr lang="es-ES">
                <a:latin typeface="Book Antiqua" panose="02040602050305030304" pitchFamily="18" charset="0"/>
              </a:rPr>
              <a:t>Actividades de las administradoras de riesgos profesionales en relación con los factores psicosociales intralaborales. Con base en la información disponible en las empresas y teniendo en cuenta los criterios para la intervención de factores psicosociales enumerados en el artículo 13 de la presente resolución, las administradoras de riesgos profesionales deben llevar a cabo la asesoría y asistencia técnica pertinente. </a:t>
            </a:r>
          </a:p>
          <a:p>
            <a:pPr algn="just" eaLnBrk="1" hangingPunct="1">
              <a:lnSpc>
                <a:spcPct val="80000"/>
              </a:lnSpc>
            </a:pPr>
            <a:r>
              <a:rPr lang="es-ES">
                <a:latin typeface="Book Antiqua" panose="02040602050305030304" pitchFamily="18" charset="0"/>
              </a:rPr>
              <a:t>    Las administradoras de riesgos profesionales deben realizar acciones de rehabilitación psicosocial, enmarcadas dentro de los programas de rehabilitación integral, de acuerdo con en el Manual de Rehabilitación Profesional que defina la Dirección General de Riesgos Profesionales del Ministerio de la Protección Social</a:t>
            </a:r>
          </a:p>
          <a:p>
            <a:pPr algn="just" eaLnBrk="1" hangingPunct="1">
              <a:lnSpc>
                <a:spcPct val="80000"/>
              </a:lnSpc>
            </a:pPr>
            <a:endParaRPr lang="es-ES">
              <a:solidFill>
                <a:srgbClr val="FF0066"/>
              </a:solidFill>
              <a:latin typeface="Book Antiqua" panose="02040602050305030304" pitchFamily="18" charset="0"/>
            </a:endParaRPr>
          </a:p>
          <a:p>
            <a:pPr algn="just" eaLnBrk="1" hangingPunct="1">
              <a:lnSpc>
                <a:spcPct val="80000"/>
              </a:lnSpc>
            </a:pPr>
            <a:r>
              <a:rPr lang="es-ES">
                <a:latin typeface="Book Antiqua" panose="02040602050305030304" pitchFamily="18" charset="0"/>
              </a:rPr>
              <a:t>Vigilancia epidemiológica de factores de riesgo psicosocial en el trabajo. Los empleadores deben adelantar programas de vigilancia epidemiológica de factores de riesgo psicosocial, con el apoyo de expertos y la asesoría de la correspondiente administra­dora de riesgos profesionales, cuando los trabajadores se encuentren expuestos a factores psicosociales nocivos evaluados como de alto riesgo o que están causando efectos negativos en la salud, en el bienestar o en el trabajo. </a:t>
            </a:r>
          </a:p>
          <a:p>
            <a:pPr algn="just" eaLnBrk="1" hangingPunct="1">
              <a:lnSpc>
                <a:spcPct val="80000"/>
              </a:lnSpc>
            </a:pPr>
            <a:r>
              <a:rPr lang="es-ES">
                <a:latin typeface="Book Antiqua" panose="02040602050305030304" pitchFamily="18" charset="0"/>
              </a:rPr>
              <a:t>Para tal efecto, las administradoras de riesgos profesionales deben capacitar y prestar asistencia técnica para el diseño y la implementación de los programas de prevención y los sistemas de vigilancia epidemiológica de los factores de riesgo psicosocial prioritarios, por actividad económica o empresa, utilizando criterios de salud ocupacional. </a:t>
            </a:r>
          </a:p>
          <a:p>
            <a:pPr algn="just" eaLnBrk="1" hangingPunct="1">
              <a:lnSpc>
                <a:spcPct val="80000"/>
              </a:lnSpc>
            </a:pPr>
            <a:endParaRPr lang="es-ES">
              <a:latin typeface="Book Antiqua" panose="0204060205030503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0" fill="hold"/>
                                        <p:tgtEl>
                                          <p:spTgt spid="3"/>
                                        </p:tgtEl>
                                        <p:attrNameLst>
                                          <p:attrName>ppt_x</p:attrName>
                                        </p:attrNameLst>
                                      </p:cBhvr>
                                      <p:tavLst>
                                        <p:tav tm="0">
                                          <p:val>
                                            <p:strVal val="#ppt_x"/>
                                          </p:val>
                                        </p:tav>
                                        <p:tav tm="100000">
                                          <p:val>
                                            <p:strVal val="#ppt_x"/>
                                          </p:val>
                                        </p:tav>
                                      </p:tavLst>
                                    </p:anim>
                                    <p:anim calcmode="lin" valueType="num">
                                      <p:cBhvr additive="base">
                                        <p:cTn id="8" dur="5000" fill="hold"/>
                                        <p:tgtEl>
                                          <p:spTgt spid="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0" y="260648"/>
            <a:ext cx="8786874" cy="707886"/>
          </a:xfrm>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eaLnBrk="1" fontAlgn="auto" hangingPunct="1">
              <a:spcBef>
                <a:spcPts val="0"/>
              </a:spcBef>
              <a:spcAft>
                <a:spcPts val="0"/>
              </a:spcAft>
              <a:defRPr/>
            </a:pPr>
            <a:r>
              <a:rPr lang="es-ES" b="1" cap="all" dirty="0" err="1" smtClean="0">
                <a:ln w="0"/>
                <a:solidFill>
                  <a:schemeClr val="tx2">
                    <a:satMod val="200000"/>
                  </a:schemeClr>
                </a:solidFill>
                <a:effectLst>
                  <a:reflection blurRad="12700" stA="50000" endPos="50000" dist="5000" dir="5400000" sy="-100000" rotWithShape="0"/>
                </a:effectLst>
                <a:latin typeface="Cooper Black" pitchFamily="18" charset="0"/>
                <a:cs typeface="Raavi" pitchFamily="2"/>
              </a:rPr>
              <a:t>Pve</a:t>
            </a:r>
            <a:r>
              <a:rPr lang="es-ES" b="1" cap="all" dirty="0" smtClean="0">
                <a:ln w="0"/>
                <a:solidFill>
                  <a:schemeClr val="tx2">
                    <a:satMod val="200000"/>
                  </a:schemeClr>
                </a:solidFill>
                <a:effectLst>
                  <a:reflection blurRad="12700" stA="50000" endPos="50000" dist="5000" dir="5400000" sy="-100000" rotWithShape="0"/>
                </a:effectLst>
                <a:latin typeface="Cooper Black" pitchFamily="18" charset="0"/>
                <a:cs typeface="Raavi" pitchFamily="2"/>
              </a:rPr>
              <a:t> </a:t>
            </a:r>
            <a:endParaRPr lang="es-ES" b="1" cap="all" dirty="0">
              <a:ln w="0"/>
              <a:solidFill>
                <a:schemeClr val="tx2">
                  <a:satMod val="200000"/>
                </a:schemeClr>
              </a:solidFill>
              <a:effectLst>
                <a:reflection blurRad="12700" stA="50000" endPos="50000" dist="5000" dir="5400000" sy="-100000" rotWithShape="0"/>
              </a:effectLst>
              <a:latin typeface="Cooper Black" pitchFamily="18" charset="0"/>
              <a:cs typeface="Raavi" pitchFamily="2"/>
            </a:endParaRPr>
          </a:p>
        </p:txBody>
      </p:sp>
      <p:sp>
        <p:nvSpPr>
          <p:cNvPr id="4" name="Rectangle 3"/>
          <p:cNvSpPr txBox="1">
            <a:spLocks noChangeArrowheads="1"/>
          </p:cNvSpPr>
          <p:nvPr/>
        </p:nvSpPr>
        <p:spPr bwMode="auto">
          <a:xfrm>
            <a:off x="539750" y="1125538"/>
            <a:ext cx="7500938" cy="5356225"/>
          </a:xfrm>
          <a:prstGeom prst="rect">
            <a:avLst/>
          </a:prstGeom>
          <a:noFill/>
          <a:ln>
            <a:miter lim="800000"/>
            <a:headEnd/>
            <a:tailEnd/>
          </a:ln>
        </p:spPr>
        <p:txBody>
          <a:bodyPr/>
          <a:lstStyle/>
          <a:p>
            <a:pPr fontAlgn="auto">
              <a:lnSpc>
                <a:spcPct val="90000"/>
              </a:lnSpc>
              <a:spcBef>
                <a:spcPts val="0"/>
              </a:spcBef>
              <a:spcAft>
                <a:spcPts val="0"/>
              </a:spcAft>
              <a:defRPr/>
            </a:pPr>
            <a:r>
              <a:rPr lang="es-MX" sz="2000" dirty="0">
                <a:solidFill>
                  <a:schemeClr val="accent2"/>
                </a:solidFill>
              </a:rPr>
              <a:t>Programas de vigilancia de epidemiologia</a:t>
            </a:r>
          </a:p>
          <a:p>
            <a:pPr fontAlgn="auto">
              <a:lnSpc>
                <a:spcPct val="90000"/>
              </a:lnSpc>
              <a:spcBef>
                <a:spcPts val="0"/>
              </a:spcBef>
              <a:spcAft>
                <a:spcPts val="0"/>
              </a:spcAft>
              <a:defRPr/>
            </a:pPr>
            <a:endParaRPr lang="es-MX" sz="2000" dirty="0"/>
          </a:p>
          <a:p>
            <a:pPr fontAlgn="auto">
              <a:lnSpc>
                <a:spcPct val="90000"/>
              </a:lnSpc>
              <a:spcBef>
                <a:spcPts val="0"/>
              </a:spcBef>
              <a:spcAft>
                <a:spcPts val="0"/>
              </a:spcAft>
              <a:defRPr/>
            </a:pPr>
            <a:endParaRPr lang="es-MX" sz="2000" dirty="0"/>
          </a:p>
          <a:p>
            <a:pPr fontAlgn="auto">
              <a:lnSpc>
                <a:spcPct val="90000"/>
              </a:lnSpc>
              <a:spcBef>
                <a:spcPts val="0"/>
              </a:spcBef>
              <a:spcAft>
                <a:spcPts val="0"/>
              </a:spcAft>
              <a:defRPr/>
            </a:pPr>
            <a:r>
              <a:rPr lang="es-MX" sz="2000" dirty="0"/>
              <a:t>Debe tener como mínimo:</a:t>
            </a:r>
          </a:p>
          <a:p>
            <a:pPr fontAlgn="auto">
              <a:lnSpc>
                <a:spcPct val="90000"/>
              </a:lnSpc>
              <a:spcBef>
                <a:spcPts val="0"/>
              </a:spcBef>
              <a:spcAft>
                <a:spcPts val="0"/>
              </a:spcAft>
              <a:defRPr/>
            </a:pPr>
            <a:endParaRPr lang="es-MX" sz="2000" dirty="0"/>
          </a:p>
          <a:p>
            <a:pPr marL="457200" indent="-457200" fontAlgn="auto">
              <a:lnSpc>
                <a:spcPct val="90000"/>
              </a:lnSpc>
              <a:spcBef>
                <a:spcPts val="0"/>
              </a:spcBef>
              <a:spcAft>
                <a:spcPts val="0"/>
              </a:spcAft>
              <a:buFont typeface="+mj-lt"/>
              <a:buAutoNum type="arabicPeriod"/>
              <a:defRPr/>
            </a:pPr>
            <a:r>
              <a:rPr lang="es-MX" sz="2000" dirty="0"/>
              <a:t>Método</a:t>
            </a:r>
          </a:p>
          <a:p>
            <a:pPr marL="457200" indent="-457200" fontAlgn="auto">
              <a:lnSpc>
                <a:spcPct val="90000"/>
              </a:lnSpc>
              <a:spcBef>
                <a:spcPts val="0"/>
              </a:spcBef>
              <a:spcAft>
                <a:spcPts val="0"/>
              </a:spcAft>
              <a:buFont typeface="+mj-lt"/>
              <a:buAutoNum type="arabicPeriod"/>
              <a:defRPr/>
            </a:pPr>
            <a:r>
              <a:rPr lang="es-MX" sz="2000" dirty="0"/>
              <a:t>Objetivo</a:t>
            </a:r>
          </a:p>
          <a:p>
            <a:pPr marL="457200" indent="-457200" fontAlgn="auto">
              <a:lnSpc>
                <a:spcPct val="90000"/>
              </a:lnSpc>
              <a:spcBef>
                <a:spcPts val="0"/>
              </a:spcBef>
              <a:spcAft>
                <a:spcPts val="0"/>
              </a:spcAft>
              <a:buFont typeface="+mj-lt"/>
              <a:buAutoNum type="arabicPeriod"/>
              <a:defRPr/>
            </a:pPr>
            <a:r>
              <a:rPr lang="es-MX" sz="2000" dirty="0"/>
              <a:t>Procedimiento de vigilancia epidemiológica: Evaluación, criterios para manejo de grupos prioritarios, medidas de intervención, seguimiento</a:t>
            </a:r>
          </a:p>
          <a:p>
            <a:pPr marL="457200" indent="-457200" fontAlgn="auto">
              <a:lnSpc>
                <a:spcPct val="90000"/>
              </a:lnSpc>
              <a:spcBef>
                <a:spcPts val="0"/>
              </a:spcBef>
              <a:spcAft>
                <a:spcPts val="0"/>
              </a:spcAft>
              <a:buFont typeface="+mj-lt"/>
              <a:buAutoNum type="arabicPeriod"/>
              <a:defRPr/>
            </a:pPr>
            <a:r>
              <a:rPr lang="es-MX" sz="2000" dirty="0"/>
              <a:t>Sistema de información</a:t>
            </a:r>
          </a:p>
          <a:p>
            <a:pPr marL="457200" indent="-457200" fontAlgn="auto">
              <a:lnSpc>
                <a:spcPct val="90000"/>
              </a:lnSpc>
              <a:spcBef>
                <a:spcPts val="0"/>
              </a:spcBef>
              <a:spcAft>
                <a:spcPts val="0"/>
              </a:spcAft>
              <a:buFont typeface="+mj-lt"/>
              <a:buAutoNum type="arabicPeriod"/>
              <a:defRPr/>
            </a:pPr>
            <a:r>
              <a:rPr lang="es-MX" sz="2000" dirty="0"/>
              <a:t>Evaluación del programa</a:t>
            </a:r>
          </a:p>
          <a:p>
            <a:pPr marL="457200" indent="-457200" fontAlgn="auto">
              <a:lnSpc>
                <a:spcPct val="90000"/>
              </a:lnSpc>
              <a:spcBef>
                <a:spcPts val="0"/>
              </a:spcBef>
              <a:spcAft>
                <a:spcPts val="0"/>
              </a:spcAft>
              <a:buFont typeface="+mj-lt"/>
              <a:buAutoNum type="arabicPeriod"/>
              <a:defRPr/>
            </a:pPr>
            <a:r>
              <a:rPr lang="es-MX" sz="2000" dirty="0"/>
              <a:t>Gestión administrativa</a:t>
            </a:r>
          </a:p>
        </p:txBody>
      </p:sp>
      <p:pic>
        <p:nvPicPr>
          <p:cNvPr id="22530" name="Picture 2" descr="http://t3.gstatic.com/images?q=tbn:ANd9GcR_50VtgEclhPk397yKQmzWak5jJcGgwy7PDWpe3A16OHde8af9"/>
          <p:cNvPicPr>
            <a:picLocks noChangeAspect="1" noChangeArrowheads="1"/>
          </p:cNvPicPr>
          <p:nvPr/>
        </p:nvPicPr>
        <p:blipFill>
          <a:blip r:embed="rId2" cstate="print"/>
          <a:srcRect/>
          <a:stretch>
            <a:fillRect/>
          </a:stretch>
        </p:blipFill>
        <p:spPr bwMode="auto">
          <a:xfrm>
            <a:off x="5263133" y="3929042"/>
            <a:ext cx="3880867" cy="2928958"/>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0" fill="hold"/>
                                        <p:tgtEl>
                                          <p:spTgt spid="3"/>
                                        </p:tgtEl>
                                        <p:attrNameLst>
                                          <p:attrName>ppt_x</p:attrName>
                                        </p:attrNameLst>
                                      </p:cBhvr>
                                      <p:tavLst>
                                        <p:tav tm="0">
                                          <p:val>
                                            <p:strVal val="#ppt_x"/>
                                          </p:val>
                                        </p:tav>
                                        <p:tav tm="100000">
                                          <p:val>
                                            <p:strVal val="#ppt_x"/>
                                          </p:val>
                                        </p:tav>
                                      </p:tavLst>
                                    </p:anim>
                                    <p:anim calcmode="lin" valueType="num">
                                      <p:cBhvr additive="base">
                                        <p:cTn id="8" dur="5000" fill="hold"/>
                                        <p:tgtEl>
                                          <p:spTgt spid="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214282" y="142852"/>
            <a:ext cx="8786874" cy="1323439"/>
          </a:xfrm>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eaLnBrk="1" fontAlgn="auto" hangingPunct="1">
              <a:spcBef>
                <a:spcPts val="0"/>
              </a:spcBef>
              <a:spcAft>
                <a:spcPts val="0"/>
              </a:spcAft>
              <a:defRPr/>
            </a:pPr>
            <a:r>
              <a:rPr lang="es-ES" b="1" cap="all" dirty="0" smtClean="0">
                <a:ln w="0"/>
                <a:solidFill>
                  <a:schemeClr val="tx2">
                    <a:satMod val="200000"/>
                  </a:schemeClr>
                </a:solidFill>
                <a:effectLst>
                  <a:reflection blurRad="12700" stA="50000" endPos="50000" dist="5000" dir="5400000" sy="-100000" rotWithShape="0"/>
                </a:effectLst>
                <a:latin typeface="Cooper Black" pitchFamily="18" charset="0"/>
                <a:cs typeface="Raavi" pitchFamily="2"/>
              </a:rPr>
              <a:t>Calificación de ep por </a:t>
            </a:r>
            <a:r>
              <a:rPr lang="es-ES" b="1" cap="all" dirty="0" err="1" smtClean="0">
                <a:ln w="0"/>
                <a:solidFill>
                  <a:schemeClr val="tx2">
                    <a:satMod val="200000"/>
                  </a:schemeClr>
                </a:solidFill>
                <a:effectLst>
                  <a:reflection blurRad="12700" stA="50000" endPos="50000" dist="5000" dir="5400000" sy="-100000" rotWithShape="0"/>
                </a:effectLst>
                <a:latin typeface="Cooper Black" pitchFamily="18" charset="0"/>
                <a:cs typeface="Raavi" pitchFamily="2"/>
              </a:rPr>
              <a:t>estres</a:t>
            </a:r>
            <a:endParaRPr lang="es-ES" b="1" cap="all" dirty="0">
              <a:ln w="0"/>
              <a:solidFill>
                <a:schemeClr val="tx2">
                  <a:satMod val="200000"/>
                </a:schemeClr>
              </a:solidFill>
              <a:effectLst>
                <a:reflection blurRad="12700" stA="50000" endPos="50000" dist="5000" dir="5400000" sy="-100000" rotWithShape="0"/>
              </a:effectLst>
              <a:latin typeface="Cooper Black" pitchFamily="18" charset="0"/>
              <a:cs typeface="Raavi" pitchFamily="2"/>
            </a:endParaRPr>
          </a:p>
        </p:txBody>
      </p:sp>
      <p:sp>
        <p:nvSpPr>
          <p:cNvPr id="30723" name="Rectangle 3"/>
          <p:cNvSpPr txBox="1">
            <a:spLocks noChangeArrowheads="1"/>
          </p:cNvSpPr>
          <p:nvPr/>
        </p:nvSpPr>
        <p:spPr bwMode="auto">
          <a:xfrm>
            <a:off x="1000125" y="3571875"/>
            <a:ext cx="7500938" cy="300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s-ES" sz="2000" b="1">
                <a:latin typeface="Book Antiqua" panose="02040602050305030304" pitchFamily="18" charset="0"/>
              </a:rPr>
              <a:t>Protocolo para la determinación del origen de las patologías derivadas del estrés:</a:t>
            </a:r>
          </a:p>
          <a:p>
            <a:pPr algn="just" eaLnBrk="1" hangingPunct="1"/>
            <a:endParaRPr lang="es-ES" sz="2000">
              <a:latin typeface="Book Antiqua" panose="02040602050305030304" pitchFamily="18" charset="0"/>
            </a:endParaRPr>
          </a:p>
          <a:p>
            <a:pPr algn="just" eaLnBrk="1" hangingPunct="1"/>
            <a:r>
              <a:rPr lang="es-ES" sz="2000">
                <a:latin typeface="Book Antiqua" panose="02040602050305030304" pitchFamily="18" charset="0"/>
              </a:rPr>
              <a:t>Adoptase como de obligatoria referencia, el Protocolo para Determinación del Origen de las Patologías Derivadas del Estrés, el cual será revisado y actualizado por la Dirección General de Riesgos Profesionales del Ministerio de la Protección Social, como mínimo cada cuatro (4) años.</a:t>
            </a:r>
          </a:p>
        </p:txBody>
      </p:sp>
      <p:pic>
        <p:nvPicPr>
          <p:cNvPr id="25602" name="Picture 2" descr="http://t3.gstatic.com/images?q=tbn:ANd9GcS8YNJhdeGRrTkYbnQ_atYcCPPsFs3HwFiZeG0-lv9Qv6grsq0EZQ"/>
          <p:cNvPicPr>
            <a:picLocks noChangeAspect="1" noChangeArrowheads="1"/>
          </p:cNvPicPr>
          <p:nvPr/>
        </p:nvPicPr>
        <p:blipFill>
          <a:blip r:embed="rId2" cstate="print"/>
          <a:srcRect/>
          <a:stretch>
            <a:fillRect/>
          </a:stretch>
        </p:blipFill>
        <p:spPr bwMode="auto">
          <a:xfrm>
            <a:off x="3714744" y="1357298"/>
            <a:ext cx="1990725" cy="2295526"/>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0" fill="hold"/>
                                        <p:tgtEl>
                                          <p:spTgt spid="3"/>
                                        </p:tgtEl>
                                        <p:attrNameLst>
                                          <p:attrName>ppt_x</p:attrName>
                                        </p:attrNameLst>
                                      </p:cBhvr>
                                      <p:tavLst>
                                        <p:tav tm="0">
                                          <p:val>
                                            <p:strVal val="#ppt_x"/>
                                          </p:val>
                                        </p:tav>
                                        <p:tav tm="100000">
                                          <p:val>
                                            <p:strVal val="#ppt_x"/>
                                          </p:val>
                                        </p:tav>
                                      </p:tavLst>
                                    </p:anim>
                                    <p:anim calcmode="lin" valueType="num">
                                      <p:cBhvr additive="base">
                                        <p:cTn id="8" dur="5000" fill="hold"/>
                                        <p:tgtEl>
                                          <p:spTgt spid="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2 Rectángulo"/>
          <p:cNvSpPr>
            <a:spLocks noChangeArrowheads="1"/>
          </p:cNvSpPr>
          <p:nvPr/>
        </p:nvSpPr>
        <p:spPr bwMode="auto">
          <a:xfrm>
            <a:off x="863600" y="0"/>
            <a:ext cx="8280400" cy="547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CO">
              <a:latin typeface="Corbel" panose="020B0503020204020204" pitchFamily="34" charset="0"/>
            </a:endParaRPr>
          </a:p>
          <a:p>
            <a:pPr eaLnBrk="1" hangingPunct="1"/>
            <a:endParaRPr lang="es-CO">
              <a:latin typeface="Corbel" panose="020B0503020204020204" pitchFamily="34" charset="0"/>
            </a:endParaRPr>
          </a:p>
          <a:p>
            <a:pPr eaLnBrk="1" hangingPunct="1"/>
            <a:r>
              <a:rPr lang="es-CO" sz="3200">
                <a:latin typeface="Cooper Black" panose="0208090404030B020404" pitchFamily="18" charset="0"/>
              </a:rPr>
              <a:t>CONCLUSIONES </a:t>
            </a:r>
          </a:p>
          <a:p>
            <a:pPr eaLnBrk="1" hangingPunct="1"/>
            <a:endParaRPr lang="es-CO">
              <a:latin typeface="Corbel" panose="020B0503020204020204" pitchFamily="34" charset="0"/>
            </a:endParaRPr>
          </a:p>
          <a:p>
            <a:pPr eaLnBrk="1" hangingPunct="1"/>
            <a:r>
              <a:rPr lang="es-CO" sz="2400" b="1">
                <a:latin typeface="Book Antiqua" panose="02040602050305030304" pitchFamily="18" charset="0"/>
              </a:rPr>
              <a:t>LOS FACTORES PSICOSOCIALES NO SON FACTORES  SECUNDARIOS DE LA SEGURIDAD Y </a:t>
            </a:r>
          </a:p>
          <a:p>
            <a:pPr eaLnBrk="1" hangingPunct="1"/>
            <a:r>
              <a:rPr lang="es-CO" sz="2400" b="1">
                <a:latin typeface="Book Antiqua" panose="02040602050305030304" pitchFamily="18" charset="0"/>
              </a:rPr>
              <a:t>SALUD DEL TRABAJADOR</a:t>
            </a:r>
          </a:p>
          <a:p>
            <a:pPr eaLnBrk="1" hangingPunct="1"/>
            <a:endParaRPr lang="es-CO" sz="2400">
              <a:latin typeface="Book Antiqua" panose="02040602050305030304" pitchFamily="18" charset="0"/>
            </a:endParaRPr>
          </a:p>
          <a:p>
            <a:pPr eaLnBrk="1" hangingPunct="1"/>
            <a:r>
              <a:rPr lang="es-CO" sz="2400" b="1">
                <a:latin typeface="Book Antiqua" panose="02040602050305030304" pitchFamily="18" charset="0"/>
              </a:rPr>
              <a:t>SON FACTORES CRECIENTES EN LAS ORGANIZACIONES </a:t>
            </a:r>
          </a:p>
          <a:p>
            <a:pPr eaLnBrk="1" hangingPunct="1"/>
            <a:endParaRPr lang="es-CO" sz="2400">
              <a:latin typeface="Book Antiqua" panose="02040602050305030304" pitchFamily="18" charset="0"/>
            </a:endParaRPr>
          </a:p>
          <a:p>
            <a:pPr eaLnBrk="1" hangingPunct="1"/>
            <a:r>
              <a:rPr lang="es-CO" sz="2400" b="1">
                <a:latin typeface="Book Antiqua" panose="02040602050305030304" pitchFamily="18" charset="0"/>
              </a:rPr>
              <a:t>SE PUEDEN MODIFICAR LOS FP  LA MEJORA DE LOS FP DESARROLLA LA E.S.</a:t>
            </a:r>
          </a:p>
          <a:p>
            <a:pPr eaLnBrk="1" hangingPunct="1"/>
            <a:endParaRPr lang="es-CO" sz="2400">
              <a:latin typeface="Book Antiqua" panose="02040602050305030304" pitchFamily="18" charset="0"/>
            </a:endParaRPr>
          </a:p>
          <a:p>
            <a:pPr eaLnBrk="1" hangingPunct="1"/>
            <a:r>
              <a:rPr lang="es-CO" sz="2400" b="1">
                <a:latin typeface="Book Antiqua" panose="02040602050305030304" pitchFamily="18" charset="0"/>
              </a:rPr>
              <a:t>HAY QUE ATENDER A LOS FP. POSITIVOS </a:t>
            </a:r>
            <a:endParaRPr lang="es-CO" sz="2400">
              <a:latin typeface="Book Antiqua" panose="0204060205030503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l_fi" descr="http://www.zeenz.nl/images/uploads/Mobbing_anschrei.jpg"/>
          <p:cNvPicPr/>
          <p:nvPr/>
        </p:nvPicPr>
        <p:blipFill>
          <a:blip r:embed="rId2" cstate="print"/>
          <a:srcRect/>
          <a:stretch>
            <a:fillRect/>
          </a:stretch>
        </p:blipFill>
        <p:spPr bwMode="auto">
          <a:xfrm>
            <a:off x="2928926" y="1500174"/>
            <a:ext cx="3500462" cy="3857652"/>
          </a:xfrm>
          <a:prstGeom prst="rect">
            <a:avLst/>
          </a:prstGeom>
          <a:ln>
            <a:noFill/>
          </a:ln>
          <a:effectLst>
            <a:softEdge rad="112500"/>
          </a:effectLst>
        </p:spPr>
      </p:pic>
      <p:sp>
        <p:nvSpPr>
          <p:cNvPr id="5" name="4 Rectángulo"/>
          <p:cNvSpPr/>
          <p:nvPr/>
        </p:nvSpPr>
        <p:spPr>
          <a:xfrm>
            <a:off x="357158" y="500042"/>
            <a:ext cx="8143932" cy="1015663"/>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fontAlgn="auto">
              <a:spcBef>
                <a:spcPts val="0"/>
              </a:spcBef>
              <a:spcAft>
                <a:spcPts val="0"/>
              </a:spcAft>
              <a:defRPr/>
            </a:pPr>
            <a:r>
              <a:rPr lang="es-ES" sz="6000" b="1" cap="all" dirty="0">
                <a:ln w="0"/>
                <a:effectLst>
                  <a:reflection blurRad="12700" stA="50000" endPos="50000" dist="5000" dir="5400000" sy="-100000" rotWithShape="0"/>
                </a:effectLst>
                <a:latin typeface="Cooper Black" pitchFamily="18" charset="0"/>
                <a:cs typeface="Raavi" pitchFamily="2"/>
              </a:rPr>
              <a:t>Ley 1010</a:t>
            </a:r>
          </a:p>
        </p:txBody>
      </p:sp>
      <p:sp>
        <p:nvSpPr>
          <p:cNvPr id="7" name="6 Rectángulo"/>
          <p:cNvSpPr/>
          <p:nvPr/>
        </p:nvSpPr>
        <p:spPr>
          <a:xfrm>
            <a:off x="2928926" y="5429264"/>
            <a:ext cx="3860352" cy="1015663"/>
          </a:xfrm>
          <a:prstGeom prst="rect">
            <a:avLst/>
          </a:prstGeom>
        </p:spPr>
        <p:txBody>
          <a:bodyPr wrap="none">
            <a:spAutoFit/>
          </a:bodyPr>
          <a:lstStyle/>
          <a:p>
            <a:pPr fontAlgn="auto">
              <a:spcBef>
                <a:spcPts val="0"/>
              </a:spcBef>
              <a:spcAft>
                <a:spcPts val="0"/>
              </a:spcAft>
              <a:defRPr/>
            </a:pPr>
            <a:r>
              <a:rPr lang="es-ES" sz="6000" b="1" cap="all" dirty="0">
                <a:ln w="0"/>
                <a:effectLst>
                  <a:reflection blurRad="12700" stA="50000" endPos="50000" dist="5000" dir="5400000" sy="-100000" rotWithShape="0"/>
                </a:effectLst>
                <a:latin typeface="Cooper Black" pitchFamily="18" charset="0"/>
                <a:cs typeface="Raavi" pitchFamily="2"/>
              </a:rPr>
              <a:t>del 2006</a:t>
            </a:r>
            <a:endParaRPr lang="es-ES" sz="6000" dirty="0">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0" fill="hold"/>
                                        <p:tgtEl>
                                          <p:spTgt spid="5"/>
                                        </p:tgtEl>
                                        <p:attrNameLst>
                                          <p:attrName>ppt_x</p:attrName>
                                        </p:attrNameLst>
                                      </p:cBhvr>
                                      <p:tavLst>
                                        <p:tav tm="0">
                                          <p:val>
                                            <p:strVal val="#ppt_x"/>
                                          </p:val>
                                        </p:tav>
                                        <p:tav tm="100000">
                                          <p:val>
                                            <p:strVal val="#ppt_x"/>
                                          </p:val>
                                        </p:tav>
                                      </p:tavLst>
                                    </p:anim>
                                    <p:anim calcmode="lin" valueType="num">
                                      <p:cBhvr additive="base">
                                        <p:cTn id="8" dur="50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Título"/>
          <p:cNvSpPr>
            <a:spLocks noGrp="1"/>
          </p:cNvSpPr>
          <p:nvPr>
            <p:ph type="title"/>
          </p:nvPr>
        </p:nvSpPr>
        <p:spPr>
          <a:xfrm>
            <a:off x="357188" y="1214438"/>
            <a:ext cx="8229600" cy="4797425"/>
          </a:xfrm>
        </p:spPr>
        <p:txBody>
          <a:bodyPr/>
          <a:lstStyle/>
          <a:p>
            <a:pPr algn="just" eaLnBrk="1" fontAlgn="auto" hangingPunct="1">
              <a:spcAft>
                <a:spcPts val="0"/>
              </a:spcAft>
              <a:defRPr/>
            </a:pPr>
            <a:r>
              <a:rPr lang="es-CO" sz="2800" dirty="0" smtClean="0">
                <a:solidFill>
                  <a:schemeClr val="tx1"/>
                </a:solidFill>
                <a:latin typeface="Book Antiqua" pitchFamily="18" charset="0"/>
                <a:cs typeface="Arial" charset="0"/>
              </a:rPr>
              <a:t>D</a:t>
            </a:r>
            <a:r>
              <a:rPr lang="es-CO" sz="3200" dirty="0" smtClean="0">
                <a:solidFill>
                  <a:schemeClr val="tx1"/>
                </a:solidFill>
                <a:latin typeface="Book Antiqua" pitchFamily="18" charset="0"/>
                <a:cs typeface="Arial" charset="0"/>
              </a:rPr>
              <a:t>efinir, prevenir, corregir y sancionar las diversas formas de agresión, maltrato, vejámenes, trato desconsiderado y ofensivo y en general todo ultraje a la dignidad humana que se ejercen sobre quienes realizan sus actividades económicas en el contexto de una relación laboral privada o pública.</a:t>
            </a:r>
          </a:p>
        </p:txBody>
      </p:sp>
      <p:sp>
        <p:nvSpPr>
          <p:cNvPr id="3" name="2 Título"/>
          <p:cNvSpPr txBox="1">
            <a:spLocks/>
          </p:cNvSpPr>
          <p:nvPr/>
        </p:nvSpPr>
        <p:spPr>
          <a:xfrm>
            <a:off x="571472" y="500042"/>
            <a:ext cx="8229600" cy="769441"/>
          </a:xfrm>
          <a:prstGeom prst="rect">
            <a:avLst/>
          </a:prstGeom>
        </p:spPr>
        <p:txBody>
          <a:bodyPr anchor="ct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fontAlgn="auto">
              <a:spcBef>
                <a:spcPts val="0"/>
              </a:spcBef>
              <a:spcAft>
                <a:spcPts val="0"/>
              </a:spcAft>
              <a:defRPr/>
            </a:pPr>
            <a:r>
              <a:rPr lang="es-ES" sz="4400" b="1" cap="all" dirty="0">
                <a:ln w="0"/>
                <a:effectLst>
                  <a:reflection blurRad="12700" stA="50000" endPos="50000" dist="5000" dir="5400000" sy="-100000" rotWithShape="0"/>
                </a:effectLst>
                <a:latin typeface="Cooper Black" pitchFamily="18" charset="0"/>
                <a:ea typeface="+mj-ea"/>
                <a:cs typeface="Raavi" pitchFamily="2"/>
              </a:rPr>
              <a:t>objetivo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0" fill="hold"/>
                                        <p:tgtEl>
                                          <p:spTgt spid="3"/>
                                        </p:tgtEl>
                                        <p:attrNameLst>
                                          <p:attrName>ppt_x</p:attrName>
                                        </p:attrNameLst>
                                      </p:cBhvr>
                                      <p:tavLst>
                                        <p:tav tm="0">
                                          <p:val>
                                            <p:strVal val="#ppt_x"/>
                                          </p:val>
                                        </p:tav>
                                        <p:tav tm="100000">
                                          <p:val>
                                            <p:strVal val="#ppt_x"/>
                                          </p:val>
                                        </p:tav>
                                      </p:tavLst>
                                    </p:anim>
                                    <p:anim calcmode="lin" valueType="num">
                                      <p:cBhvr additive="base">
                                        <p:cTn id="8" dur="5000" fill="hold"/>
                                        <p:tgtEl>
                                          <p:spTgt spid="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274638"/>
            <a:ext cx="5114925" cy="6226175"/>
          </a:xfrm>
        </p:spPr>
        <p:txBody>
          <a:bodyPr/>
          <a:lstStyle/>
          <a:p>
            <a:pPr algn="just" eaLnBrk="1" fontAlgn="auto" hangingPunct="1">
              <a:spcAft>
                <a:spcPts val="0"/>
              </a:spcAft>
              <a:defRPr/>
            </a:pPr>
            <a:r>
              <a:rPr lang="es-CO" sz="3200" dirty="0">
                <a:solidFill>
                  <a:schemeClr val="tx1"/>
                </a:solidFill>
                <a:latin typeface="Book Antiqua" pitchFamily="18" charset="0"/>
              </a:rPr>
              <a:t>Son bienes jurídicos protegidos por la presente ley: el trabajo en condiciones dignas y justas, la libertad, la intimidad, la honra y la salud mental de los trabajadores, empleados, la armonía entre quienes comparten un mismo ambiente laboral y el buen ambiente en la empresa. </a:t>
            </a:r>
            <a:br>
              <a:rPr lang="es-CO" sz="3200" dirty="0">
                <a:solidFill>
                  <a:schemeClr val="tx1"/>
                </a:solidFill>
                <a:latin typeface="Book Antiqua" pitchFamily="18" charset="0"/>
              </a:rPr>
            </a:br>
            <a:endParaRPr lang="es-CO" sz="3200" dirty="0">
              <a:solidFill>
                <a:schemeClr val="tx1"/>
              </a:solidFill>
              <a:latin typeface="Book Antiqua" pitchFamily="18" charset="0"/>
            </a:endParaRPr>
          </a:p>
        </p:txBody>
      </p:sp>
      <p:pic>
        <p:nvPicPr>
          <p:cNvPr id="3" name="Picture 6" descr="http://t2.gstatic.com/images?q=tbn:ANd9GcSVmam-T5cxcjnY6jayw0X4-XDZk6gR3O2jiVTaEJF1E5D-dL41"/>
          <p:cNvPicPr>
            <a:picLocks noChangeAspect="1" noChangeArrowheads="1"/>
          </p:cNvPicPr>
          <p:nvPr/>
        </p:nvPicPr>
        <p:blipFill>
          <a:blip r:embed="rId2" cstate="print"/>
          <a:srcRect/>
          <a:stretch>
            <a:fillRect/>
          </a:stretch>
        </p:blipFill>
        <p:spPr bwMode="auto">
          <a:xfrm>
            <a:off x="5786446" y="1285860"/>
            <a:ext cx="3214710" cy="4429156"/>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Título"/>
          <p:cNvSpPr txBox="1">
            <a:spLocks noGrp="1"/>
          </p:cNvSpPr>
          <p:nvPr>
            <p:ph type="title"/>
          </p:nvPr>
        </p:nvSpPr>
        <p:spPr>
          <a:xfrm>
            <a:off x="428596" y="571480"/>
            <a:ext cx="8229600" cy="1143000"/>
          </a:xfrm>
        </p:spPr>
        <p:txBody>
          <a:bodyPr lIns="91440" rIns="91440" bIns="45720" rtlCol="0" anchor="ct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eaLnBrk="1" fontAlgn="auto" hangingPunct="1">
              <a:spcBef>
                <a:spcPts val="0"/>
              </a:spcBef>
              <a:spcAft>
                <a:spcPts val="0"/>
              </a:spcAft>
              <a:defRPr/>
            </a:pPr>
            <a:r>
              <a:rPr lang="es-ES" sz="4400" b="1" cap="all" dirty="0" smtClean="0">
                <a:ln w="0"/>
                <a:solidFill>
                  <a:schemeClr val="tx1"/>
                </a:solidFill>
                <a:effectLst>
                  <a:reflection blurRad="12700" stA="50000" endPos="50000" dist="5000" dir="5400000" sy="-100000" rotWithShape="0"/>
                </a:effectLst>
                <a:latin typeface="Cooper Black" pitchFamily="18" charset="0"/>
                <a:cs typeface="Raavi" pitchFamily="2"/>
              </a:rPr>
              <a:t>Modalidades de acoso</a:t>
            </a:r>
            <a:endParaRPr lang="es-ES" sz="4400" b="1" cap="all" dirty="0">
              <a:ln w="0"/>
              <a:solidFill>
                <a:schemeClr val="tx1"/>
              </a:solidFill>
              <a:effectLst>
                <a:reflection blurRad="12700" stA="50000" endPos="50000" dist="5000" dir="5400000" sy="-100000" rotWithShape="0"/>
              </a:effectLst>
              <a:latin typeface="Cooper Black" pitchFamily="18" charset="0"/>
              <a:cs typeface="Raavi" pitchFamily="2"/>
            </a:endParaRPr>
          </a:p>
        </p:txBody>
      </p:sp>
      <p:sp>
        <p:nvSpPr>
          <p:cNvPr id="14338" name="2 Marcador de texto"/>
          <p:cNvSpPr>
            <a:spLocks noGrp="1"/>
          </p:cNvSpPr>
          <p:nvPr>
            <p:ph type="body" idx="1"/>
          </p:nvPr>
        </p:nvSpPr>
        <p:spPr>
          <a:xfrm>
            <a:off x="428625" y="1785938"/>
            <a:ext cx="4186238" cy="658812"/>
          </a:xfrm>
        </p:spPr>
        <p:txBody>
          <a:bodyPr/>
          <a:lstStyle/>
          <a:p>
            <a:pPr marL="73025" eaLnBrk="1" hangingPunct="1"/>
            <a:r>
              <a:rPr lang="es-CO" smtClean="0">
                <a:latin typeface="Book Antiqua" panose="02040602050305030304" pitchFamily="18" charset="0"/>
                <a:cs typeface="Arial" panose="020B0604020202020204" pitchFamily="34" charset="0"/>
              </a:rPr>
              <a:t>MALTRATO </a:t>
            </a:r>
            <a:r>
              <a:rPr lang="es-CO" sz="2800" smtClean="0">
                <a:latin typeface="Book Antiqua" panose="02040602050305030304" pitchFamily="18" charset="0"/>
                <a:cs typeface="Arial" panose="020B0604020202020204" pitchFamily="34" charset="0"/>
              </a:rPr>
              <a:t>LABORAL</a:t>
            </a:r>
            <a:r>
              <a:rPr lang="es-CO" smtClean="0">
                <a:latin typeface="Book Antiqua" panose="02040602050305030304" pitchFamily="18" charset="0"/>
                <a:cs typeface="Arial" panose="020B0604020202020204" pitchFamily="34" charset="0"/>
              </a:rPr>
              <a:t>:</a:t>
            </a:r>
            <a:endParaRPr lang="es-ES" smtClean="0">
              <a:latin typeface="Book Antiqua" panose="02040602050305030304" pitchFamily="18" charset="0"/>
            </a:endParaRPr>
          </a:p>
        </p:txBody>
      </p:sp>
      <p:sp>
        <p:nvSpPr>
          <p:cNvPr id="14340" name="7 Marcador de contenido"/>
          <p:cNvSpPr>
            <a:spLocks noGrp="1"/>
          </p:cNvSpPr>
          <p:nvPr>
            <p:ph sz="half" idx="2"/>
          </p:nvPr>
        </p:nvSpPr>
        <p:spPr>
          <a:xfrm>
            <a:off x="214313" y="2514600"/>
            <a:ext cx="4071937" cy="3540125"/>
          </a:xfrm>
        </p:spPr>
        <p:txBody>
          <a:bodyPr>
            <a:spAutoFit/>
          </a:bodyPr>
          <a:lstStyle/>
          <a:p>
            <a:pPr algn="just" eaLnBrk="1" hangingPunct="1">
              <a:buFont typeface="Wingdings 2" panose="05020102010507070707" pitchFamily="18" charset="2"/>
              <a:buNone/>
            </a:pPr>
            <a:r>
              <a:rPr lang="es-CO" sz="2800" smtClean="0">
                <a:latin typeface="Book Antiqua" panose="02040602050305030304" pitchFamily="18" charset="0"/>
                <a:cs typeface="Arial" panose="020B0604020202020204" pitchFamily="34" charset="0"/>
              </a:rPr>
              <a:t>  Todo acto de violencia contra la integridad física o moral, la libertad física o sexual y los bienes de quien se desempeñe como empleado o trabajador;</a:t>
            </a:r>
            <a:endParaRPr lang="es-ES" sz="2800" smtClean="0">
              <a:latin typeface="Book Antiqua" panose="02040602050305030304" pitchFamily="18" charset="0"/>
              <a:cs typeface="Arial" panose="020B0604020202020204" pitchFamily="34" charset="0"/>
            </a:endParaRPr>
          </a:p>
        </p:txBody>
      </p:sp>
      <p:pic>
        <p:nvPicPr>
          <p:cNvPr id="10" name="Picture 8" descr="http://t1.gstatic.com/images?q=tbn:ANd9GcQMmWjAf00qrRlcwPeA130Q4WEQOF23Wd6VMvQjaeKdGG2P25o6wULmuqoO"/>
          <p:cNvPicPr>
            <a:picLocks noGrp="1" noChangeAspect="1" noChangeArrowheads="1"/>
          </p:cNvPicPr>
          <p:nvPr>
            <p:ph sz="quarter" idx="4"/>
          </p:nvPr>
        </p:nvPicPr>
        <p:blipFill>
          <a:blip r:embed="rId2" cstate="print"/>
          <a:srcRect/>
          <a:stretch>
            <a:fillRect/>
          </a:stretch>
        </p:blipFill>
        <p:spPr>
          <a:xfrm>
            <a:off x="4357686" y="2285992"/>
            <a:ext cx="3991160" cy="2523337"/>
          </a:xfrm>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0" fill="hold"/>
                                        <p:tgtEl>
                                          <p:spTgt spid="7"/>
                                        </p:tgtEl>
                                        <p:attrNameLst>
                                          <p:attrName>ppt_x</p:attrName>
                                        </p:attrNameLst>
                                      </p:cBhvr>
                                      <p:tavLst>
                                        <p:tav tm="0">
                                          <p:val>
                                            <p:strVal val="#ppt_x"/>
                                          </p:val>
                                        </p:tav>
                                        <p:tav tm="100000">
                                          <p:val>
                                            <p:strVal val="#ppt_x"/>
                                          </p:val>
                                        </p:tav>
                                      </p:tavLst>
                                    </p:anim>
                                    <p:anim calcmode="lin" valueType="num">
                                      <p:cBhvr additive="base">
                                        <p:cTn id="8" dur="50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Título"/>
          <p:cNvSpPr txBox="1">
            <a:spLocks noGrp="1"/>
          </p:cNvSpPr>
          <p:nvPr>
            <p:ph type="title"/>
          </p:nvPr>
        </p:nvSpPr>
        <p:spPr>
          <a:xfrm>
            <a:off x="428596" y="571480"/>
            <a:ext cx="8229600" cy="1143000"/>
          </a:xfrm>
        </p:spPr>
        <p:txBody>
          <a:bodyPr lIns="91440" rIns="91440" bIns="45720" rtlCol="0" anchor="ct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eaLnBrk="1" fontAlgn="auto" hangingPunct="1">
              <a:spcBef>
                <a:spcPts val="0"/>
              </a:spcBef>
              <a:spcAft>
                <a:spcPts val="0"/>
              </a:spcAft>
              <a:defRPr/>
            </a:pPr>
            <a:r>
              <a:rPr lang="es-ES" sz="4400" b="1" cap="all" dirty="0" smtClean="0">
                <a:ln w="0"/>
                <a:solidFill>
                  <a:schemeClr val="tx1"/>
                </a:solidFill>
                <a:effectLst>
                  <a:reflection blurRad="12700" stA="50000" endPos="50000" dist="5000" dir="5400000" sy="-100000" rotWithShape="0"/>
                </a:effectLst>
                <a:latin typeface="Cooper Black" pitchFamily="18" charset="0"/>
                <a:cs typeface="Raavi" pitchFamily="2"/>
              </a:rPr>
              <a:t>Modalidades de acoso</a:t>
            </a:r>
            <a:endParaRPr lang="es-ES" sz="4400" b="1" cap="all" dirty="0">
              <a:ln w="0"/>
              <a:solidFill>
                <a:schemeClr val="tx1"/>
              </a:solidFill>
              <a:effectLst>
                <a:reflection blurRad="12700" stA="50000" endPos="50000" dist="5000" dir="5400000" sy="-100000" rotWithShape="0"/>
              </a:effectLst>
              <a:latin typeface="Cooper Black" pitchFamily="18" charset="0"/>
              <a:cs typeface="Raavi" pitchFamily="2"/>
            </a:endParaRPr>
          </a:p>
        </p:txBody>
      </p:sp>
      <p:sp>
        <p:nvSpPr>
          <p:cNvPr id="15362" name="2 Marcador de texto"/>
          <p:cNvSpPr>
            <a:spLocks noGrp="1"/>
          </p:cNvSpPr>
          <p:nvPr>
            <p:ph type="body" idx="1"/>
          </p:nvPr>
        </p:nvSpPr>
        <p:spPr>
          <a:xfrm>
            <a:off x="0" y="1557338"/>
            <a:ext cx="4932363" cy="658812"/>
          </a:xfrm>
        </p:spPr>
        <p:txBody>
          <a:bodyPr/>
          <a:lstStyle/>
          <a:p>
            <a:pPr marL="73025" eaLnBrk="1" hangingPunct="1"/>
            <a:r>
              <a:rPr lang="es-CO" sz="2800" smtClean="0">
                <a:latin typeface="Book Antiqua" panose="02040602050305030304" pitchFamily="18" charset="0"/>
                <a:cs typeface="Arial" panose="020B0604020202020204" pitchFamily="34" charset="0"/>
              </a:rPr>
              <a:t> PERSECUCIÓN LABORAL:</a:t>
            </a:r>
            <a:endParaRPr lang="es-ES" sz="2800" smtClean="0">
              <a:latin typeface="Book Antiqua" panose="02040602050305030304" pitchFamily="18" charset="0"/>
            </a:endParaRPr>
          </a:p>
        </p:txBody>
      </p:sp>
      <p:sp>
        <p:nvSpPr>
          <p:cNvPr id="15364" name="7 Marcador de contenido"/>
          <p:cNvSpPr>
            <a:spLocks noGrp="1"/>
          </p:cNvSpPr>
          <p:nvPr>
            <p:ph sz="half" idx="2"/>
          </p:nvPr>
        </p:nvSpPr>
        <p:spPr>
          <a:xfrm>
            <a:off x="0" y="2276475"/>
            <a:ext cx="4497388" cy="4894263"/>
          </a:xfrm>
        </p:spPr>
        <p:txBody>
          <a:bodyPr>
            <a:spAutoFit/>
          </a:bodyPr>
          <a:lstStyle/>
          <a:p>
            <a:pPr algn="just" eaLnBrk="1" hangingPunct="1">
              <a:buFont typeface="Wingdings 2" panose="05020102010507070707" pitchFamily="18" charset="2"/>
              <a:buNone/>
            </a:pPr>
            <a:r>
              <a:rPr lang="es-CO" smtClean="0">
                <a:latin typeface="Book Antiqua" panose="02040602050305030304" pitchFamily="18" charset="0"/>
                <a:cs typeface="Arial" panose="020B0604020202020204" pitchFamily="34" charset="0"/>
              </a:rPr>
              <a:t>   toda conducta cuyas características de reiteración o evidente arbitrariedad permitan inferir el propósito de inducir la renuncia del empleado o trabajador, </a:t>
            </a:r>
            <a:br>
              <a:rPr lang="es-CO" smtClean="0">
                <a:latin typeface="Book Antiqua" panose="02040602050305030304" pitchFamily="18" charset="0"/>
                <a:cs typeface="Arial" panose="020B0604020202020204" pitchFamily="34" charset="0"/>
              </a:rPr>
            </a:br>
            <a:r>
              <a:rPr lang="es-CO" smtClean="0">
                <a:latin typeface="Book Antiqua" panose="02040602050305030304" pitchFamily="18" charset="0"/>
                <a:cs typeface="Arial" panose="020B0604020202020204" pitchFamily="34" charset="0"/>
              </a:rPr>
              <a:t>mediante la descalificación, la carga excesiva de trabajo y cambios permanentes de horario que puedan producir desmotivación laboral. </a:t>
            </a:r>
            <a:br>
              <a:rPr lang="es-CO" smtClean="0">
                <a:latin typeface="Book Antiqua" panose="02040602050305030304" pitchFamily="18" charset="0"/>
                <a:cs typeface="Arial" panose="020B0604020202020204" pitchFamily="34" charset="0"/>
              </a:rPr>
            </a:br>
            <a:endParaRPr lang="es-ES" smtClean="0">
              <a:latin typeface="Book Antiqua" panose="02040602050305030304" pitchFamily="18" charset="0"/>
              <a:cs typeface="Arial" panose="020B0604020202020204" pitchFamily="34" charset="0"/>
            </a:endParaRPr>
          </a:p>
        </p:txBody>
      </p:sp>
      <p:pic>
        <p:nvPicPr>
          <p:cNvPr id="9" name="Picture 2" descr="http://t0.gstatic.com/images?q=tbn:ANd9GcSv_sKCDI7ywSkVtr4vuRpTDdtEkhuJ1ke0NoD9eO6K0DHWCCE4"/>
          <p:cNvPicPr>
            <a:picLocks noGrp="1" noChangeAspect="1" noChangeArrowheads="1"/>
          </p:cNvPicPr>
          <p:nvPr>
            <p:ph sz="quarter" idx="4"/>
          </p:nvPr>
        </p:nvPicPr>
        <p:blipFill>
          <a:blip r:embed="rId3" cstate="print"/>
          <a:srcRect/>
          <a:stretch>
            <a:fillRect/>
          </a:stretch>
        </p:blipFill>
        <p:spPr>
          <a:xfrm>
            <a:off x="4788024" y="2071678"/>
            <a:ext cx="4355976" cy="3929089"/>
          </a:xfrm>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0" fill="hold"/>
                                        <p:tgtEl>
                                          <p:spTgt spid="7"/>
                                        </p:tgtEl>
                                        <p:attrNameLst>
                                          <p:attrName>ppt_x</p:attrName>
                                        </p:attrNameLst>
                                      </p:cBhvr>
                                      <p:tavLst>
                                        <p:tav tm="0">
                                          <p:val>
                                            <p:strVal val="#ppt_x"/>
                                          </p:val>
                                        </p:tav>
                                        <p:tav tm="100000">
                                          <p:val>
                                            <p:strVal val="#ppt_x"/>
                                          </p:val>
                                        </p:tav>
                                      </p:tavLst>
                                    </p:anim>
                                    <p:anim calcmode="lin" valueType="num">
                                      <p:cBhvr additive="base">
                                        <p:cTn id="8" dur="50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Título"/>
          <p:cNvSpPr txBox="1">
            <a:spLocks noGrp="1"/>
          </p:cNvSpPr>
          <p:nvPr>
            <p:ph type="title"/>
          </p:nvPr>
        </p:nvSpPr>
        <p:spPr>
          <a:xfrm>
            <a:off x="428596" y="571480"/>
            <a:ext cx="8229600" cy="1143000"/>
          </a:xfrm>
        </p:spPr>
        <p:txBody>
          <a:bodyPr lIns="91440" rIns="91440" bIns="45720" rtlCol="0" anchor="ct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eaLnBrk="1" fontAlgn="auto" hangingPunct="1">
              <a:spcBef>
                <a:spcPts val="0"/>
              </a:spcBef>
              <a:spcAft>
                <a:spcPts val="0"/>
              </a:spcAft>
              <a:defRPr/>
            </a:pPr>
            <a:r>
              <a:rPr lang="es-ES" sz="4400" b="1" cap="all" dirty="0" smtClean="0">
                <a:ln w="0"/>
                <a:solidFill>
                  <a:schemeClr val="tx1"/>
                </a:solidFill>
                <a:effectLst>
                  <a:reflection blurRad="12700" stA="50000" endPos="50000" dist="5000" dir="5400000" sy="-100000" rotWithShape="0"/>
                </a:effectLst>
                <a:latin typeface="Cooper Black" pitchFamily="18" charset="0"/>
                <a:cs typeface="Raavi" pitchFamily="2"/>
              </a:rPr>
              <a:t>Modalidades de acoso</a:t>
            </a:r>
            <a:endParaRPr lang="es-ES" sz="4400" b="1" cap="all" dirty="0">
              <a:ln w="0"/>
              <a:solidFill>
                <a:schemeClr val="tx1"/>
              </a:solidFill>
              <a:effectLst>
                <a:reflection blurRad="12700" stA="50000" endPos="50000" dist="5000" dir="5400000" sy="-100000" rotWithShape="0"/>
              </a:effectLst>
              <a:latin typeface="Cooper Black" pitchFamily="18" charset="0"/>
              <a:cs typeface="Raavi" pitchFamily="2"/>
            </a:endParaRPr>
          </a:p>
        </p:txBody>
      </p:sp>
      <p:sp>
        <p:nvSpPr>
          <p:cNvPr id="16386" name="2 Marcador de texto"/>
          <p:cNvSpPr>
            <a:spLocks noGrp="1"/>
          </p:cNvSpPr>
          <p:nvPr>
            <p:ph type="body" idx="1"/>
          </p:nvPr>
        </p:nvSpPr>
        <p:spPr>
          <a:xfrm>
            <a:off x="0" y="1855788"/>
            <a:ext cx="4857750" cy="658812"/>
          </a:xfrm>
        </p:spPr>
        <p:txBody>
          <a:bodyPr/>
          <a:lstStyle/>
          <a:p>
            <a:pPr marL="73025" eaLnBrk="1" hangingPunct="1"/>
            <a:r>
              <a:rPr lang="es-CO" smtClean="0">
                <a:latin typeface="Book Antiqua" panose="02040602050305030304" pitchFamily="18" charset="0"/>
                <a:cs typeface="Arial" panose="020B0604020202020204" pitchFamily="34" charset="0"/>
              </a:rPr>
              <a:t>DISCRIMINACIÓN LABORAL:</a:t>
            </a:r>
            <a:endParaRPr lang="es-ES" smtClean="0">
              <a:latin typeface="Book Antiqua" panose="02040602050305030304" pitchFamily="18" charset="0"/>
            </a:endParaRPr>
          </a:p>
        </p:txBody>
      </p:sp>
      <p:sp>
        <p:nvSpPr>
          <p:cNvPr id="16388" name="7 Marcador de contenido"/>
          <p:cNvSpPr>
            <a:spLocks noGrp="1"/>
          </p:cNvSpPr>
          <p:nvPr>
            <p:ph sz="half" idx="2"/>
          </p:nvPr>
        </p:nvSpPr>
        <p:spPr>
          <a:xfrm>
            <a:off x="214313" y="2514600"/>
            <a:ext cx="4283075" cy="4400550"/>
          </a:xfrm>
        </p:spPr>
        <p:txBody>
          <a:bodyPr>
            <a:spAutoFit/>
          </a:bodyPr>
          <a:lstStyle/>
          <a:p>
            <a:pPr algn="just" eaLnBrk="1" hangingPunct="1">
              <a:buFont typeface="Wingdings 2" panose="05020102010507070707" pitchFamily="18" charset="2"/>
              <a:buNone/>
            </a:pPr>
            <a:r>
              <a:rPr lang="es-CO" sz="2800" smtClean="0">
                <a:latin typeface="Book Antiqua" panose="02040602050305030304" pitchFamily="18" charset="0"/>
                <a:cs typeface="Arial" panose="020B0604020202020204" pitchFamily="34" charset="0"/>
              </a:rPr>
              <a:t>   Todo trato diferenciado por razones de raza, género, origen familiar o nacional, credo religioso, preferencia política o situación social o que carezca de toda razonabilidad desde el punto de vista laboral.</a:t>
            </a:r>
            <a:endParaRPr lang="es-ES" sz="2800" smtClean="0">
              <a:latin typeface="Book Antiqua" panose="02040602050305030304" pitchFamily="18" charset="0"/>
              <a:cs typeface="Arial" panose="020B0604020202020204" pitchFamily="34" charset="0"/>
            </a:endParaRPr>
          </a:p>
        </p:txBody>
      </p:sp>
      <p:pic>
        <p:nvPicPr>
          <p:cNvPr id="10" name="Picture 2" descr="http://t2.gstatic.com/images?q=tbn:ANd9GcRUqTKVAX88UP66MvzK8xifHfYmefq0JpsvzDTdTjsBjQ3Nedek"/>
          <p:cNvPicPr>
            <a:picLocks noGrp="1" noChangeAspect="1" noChangeArrowheads="1"/>
          </p:cNvPicPr>
          <p:nvPr>
            <p:ph sz="quarter" idx="4"/>
          </p:nvPr>
        </p:nvPicPr>
        <p:blipFill>
          <a:blip r:embed="rId2" cstate="print"/>
          <a:srcRect/>
          <a:stretch>
            <a:fillRect/>
          </a:stretch>
        </p:blipFill>
        <p:spPr>
          <a:xfrm>
            <a:off x="5000628" y="2357430"/>
            <a:ext cx="4143372" cy="3447834"/>
          </a:xfrm>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0" fill="hold"/>
                                        <p:tgtEl>
                                          <p:spTgt spid="7"/>
                                        </p:tgtEl>
                                        <p:attrNameLst>
                                          <p:attrName>ppt_x</p:attrName>
                                        </p:attrNameLst>
                                      </p:cBhvr>
                                      <p:tavLst>
                                        <p:tav tm="0">
                                          <p:val>
                                            <p:strVal val="#ppt_x"/>
                                          </p:val>
                                        </p:tav>
                                        <p:tav tm="100000">
                                          <p:val>
                                            <p:strVal val="#ppt_x"/>
                                          </p:val>
                                        </p:tav>
                                      </p:tavLst>
                                    </p:anim>
                                    <p:anim calcmode="lin" valueType="num">
                                      <p:cBhvr additive="base">
                                        <p:cTn id="8" dur="50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57158" y="500042"/>
            <a:ext cx="8143932" cy="1938992"/>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fontAlgn="auto">
              <a:spcBef>
                <a:spcPts val="0"/>
              </a:spcBef>
              <a:spcAft>
                <a:spcPts val="0"/>
              </a:spcAft>
              <a:defRPr/>
            </a:pPr>
            <a:r>
              <a:rPr lang="es-ES" sz="6000" b="1" cap="all" dirty="0">
                <a:ln w="0"/>
                <a:effectLst>
                  <a:reflection blurRad="12700" stA="50000" endPos="50000" dist="5000" dir="5400000" sy="-100000" rotWithShape="0"/>
                </a:effectLst>
                <a:latin typeface="Cooper Black" pitchFamily="18" charset="0"/>
                <a:cs typeface="Raavi" pitchFamily="2"/>
              </a:rPr>
              <a:t>Resolución</a:t>
            </a:r>
          </a:p>
          <a:p>
            <a:pPr algn="ctr" fontAlgn="auto">
              <a:spcBef>
                <a:spcPts val="0"/>
              </a:spcBef>
              <a:spcAft>
                <a:spcPts val="0"/>
              </a:spcAft>
              <a:defRPr/>
            </a:pPr>
            <a:r>
              <a:rPr lang="es-ES" sz="6000" b="1" cap="all" dirty="0">
                <a:ln w="0"/>
                <a:effectLst>
                  <a:reflection blurRad="12700" stA="50000" endPos="50000" dist="5000" dir="5400000" sy="-100000" rotWithShape="0"/>
                </a:effectLst>
                <a:latin typeface="Cooper Black" pitchFamily="18" charset="0"/>
                <a:cs typeface="Raavi" pitchFamily="2"/>
              </a:rPr>
              <a:t>2646 de 2008</a:t>
            </a:r>
          </a:p>
        </p:txBody>
      </p:sp>
      <p:sp>
        <p:nvSpPr>
          <p:cNvPr id="5" name="4 Rectángulo"/>
          <p:cNvSpPr/>
          <p:nvPr/>
        </p:nvSpPr>
        <p:spPr>
          <a:xfrm>
            <a:off x="142844" y="5715016"/>
            <a:ext cx="8786874" cy="830997"/>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fontAlgn="auto">
              <a:spcBef>
                <a:spcPts val="0"/>
              </a:spcBef>
              <a:spcAft>
                <a:spcPts val="0"/>
              </a:spcAft>
              <a:defRPr/>
            </a:pPr>
            <a:r>
              <a:rPr lang="es-ES" sz="4800" b="1" cap="all" dirty="0">
                <a:ln w="0"/>
                <a:effectLst>
                  <a:reflection blurRad="12700" stA="50000" endPos="50000" dist="5000" dir="5400000" sy="-100000" rotWithShape="0"/>
                </a:effectLst>
                <a:latin typeface="Cooper Black" pitchFamily="18" charset="0"/>
                <a:cs typeface="Raavi" pitchFamily="2"/>
              </a:rPr>
              <a:t>Riesgo psicosocial</a:t>
            </a:r>
          </a:p>
        </p:txBody>
      </p:sp>
      <p:graphicFrame>
        <p:nvGraphicFramePr>
          <p:cNvPr id="1026" name="Object 2"/>
          <p:cNvGraphicFramePr>
            <a:graphicFrameLocks noChangeAspect="1"/>
          </p:cNvGraphicFramePr>
          <p:nvPr/>
        </p:nvGraphicFramePr>
        <p:xfrm>
          <a:off x="2071688" y="2643188"/>
          <a:ext cx="4714875" cy="2863850"/>
        </p:xfrm>
        <a:graphic>
          <a:graphicData uri="http://schemas.openxmlformats.org/presentationml/2006/ole">
            <mc:AlternateContent xmlns:mc="http://schemas.openxmlformats.org/markup-compatibility/2006">
              <mc:Choice xmlns:v="urn:schemas-microsoft-com:vml" Requires="v">
                <p:oleObj spid="_x0000_s1030" name="CorelDRAW" r:id="rId3" imgW="6918120" imgH="5461560" progId="CorelDraw.Graphic.8">
                  <p:embed/>
                </p:oleObj>
              </mc:Choice>
              <mc:Fallback>
                <p:oleObj name="CorelDRAW" r:id="rId3" imgW="6918120" imgH="5461560" progId="CorelDraw.Graphic.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71688" y="2643188"/>
                        <a:ext cx="4714875" cy="286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0" fill="hold"/>
                                        <p:tgtEl>
                                          <p:spTgt spid="4"/>
                                        </p:tgtEl>
                                        <p:attrNameLst>
                                          <p:attrName>ppt_x</p:attrName>
                                        </p:attrNameLst>
                                      </p:cBhvr>
                                      <p:tavLst>
                                        <p:tav tm="0">
                                          <p:val>
                                            <p:strVal val="#ppt_x"/>
                                          </p:val>
                                        </p:tav>
                                        <p:tav tm="100000">
                                          <p:val>
                                            <p:strVal val="#ppt_x"/>
                                          </p:val>
                                        </p:tav>
                                      </p:tavLst>
                                    </p:anim>
                                    <p:anim calcmode="lin" valueType="num">
                                      <p:cBhvr additive="base">
                                        <p:cTn id="8" dur="5000" fill="hold"/>
                                        <p:tgtEl>
                                          <p:spTgt spid="4"/>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0"/>
                            </p:stCondLst>
                            <p:childTnLst>
                              <p:par>
                                <p:cTn id="10" presetID="2" presetClass="entr" presetSubtype="1"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0" fill="hold"/>
                                        <p:tgtEl>
                                          <p:spTgt spid="5"/>
                                        </p:tgtEl>
                                        <p:attrNameLst>
                                          <p:attrName>ppt_x</p:attrName>
                                        </p:attrNameLst>
                                      </p:cBhvr>
                                      <p:tavLst>
                                        <p:tav tm="0">
                                          <p:val>
                                            <p:strVal val="#ppt_x"/>
                                          </p:val>
                                        </p:tav>
                                        <p:tav tm="100000">
                                          <p:val>
                                            <p:strVal val="#ppt_x"/>
                                          </p:val>
                                        </p:tav>
                                      </p:tavLst>
                                    </p:anim>
                                    <p:anim calcmode="lin" valueType="num">
                                      <p:cBhvr additive="base">
                                        <p:cTn id="13" dur="50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tint val="100000"/>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94</TotalTime>
  <Words>1332</Words>
  <Application>Microsoft Office PowerPoint</Application>
  <PresentationFormat>Presentación en pantalla (4:3)</PresentationFormat>
  <Paragraphs>157</Paragraphs>
  <Slides>24</Slides>
  <Notes>1</Notes>
  <HiddenSlides>0</HiddenSlides>
  <MMClips>0</MMClips>
  <ScaleCrop>false</ScaleCrop>
  <HeadingPairs>
    <vt:vector size="8" baseType="variant">
      <vt:variant>
        <vt:lpstr>Fuentes usadas</vt:lpstr>
      </vt:variant>
      <vt:variant>
        <vt:i4>11</vt:i4>
      </vt:variant>
      <vt:variant>
        <vt:lpstr>Tema</vt:lpstr>
      </vt:variant>
      <vt:variant>
        <vt:i4>1</vt:i4>
      </vt:variant>
      <vt:variant>
        <vt:lpstr>Servidores OLE incrustados</vt:lpstr>
      </vt:variant>
      <vt:variant>
        <vt:i4>1</vt:i4>
      </vt:variant>
      <vt:variant>
        <vt:lpstr>Títulos de diapositiva</vt:lpstr>
      </vt:variant>
      <vt:variant>
        <vt:i4>24</vt:i4>
      </vt:variant>
    </vt:vector>
  </HeadingPairs>
  <TitlesOfParts>
    <vt:vector size="37" baseType="lpstr">
      <vt:lpstr>Arial</vt:lpstr>
      <vt:lpstr>Book Antiqua</vt:lpstr>
      <vt:lpstr>Calibri</vt:lpstr>
      <vt:lpstr>Century Gothic</vt:lpstr>
      <vt:lpstr>Constantia</vt:lpstr>
      <vt:lpstr>Cooper Black</vt:lpstr>
      <vt:lpstr>Corbel</vt:lpstr>
      <vt:lpstr>Raavi</vt:lpstr>
      <vt:lpstr>Wingdings</vt:lpstr>
      <vt:lpstr>Wingdings 2</vt:lpstr>
      <vt:lpstr>Wingdings 3</vt:lpstr>
      <vt:lpstr>Ion</vt:lpstr>
      <vt:lpstr>CorelDRAW</vt:lpstr>
      <vt:lpstr>FACTORES DE RIESGO PSICOSOCIAL</vt:lpstr>
      <vt:lpstr>DEFINICION:</vt:lpstr>
      <vt:lpstr>Presentación de PowerPoint</vt:lpstr>
      <vt:lpstr>Definir, prevenir, corregir y sancionar las diversas formas de agresión, maltrato, vejámenes, trato desconsiderado y ofensivo y en general todo ultraje a la dignidad humana que se ejercen sobre quienes realizan sus actividades económicas en el contexto de una relación laboral privada o pública.</vt:lpstr>
      <vt:lpstr>Son bienes jurídicos protegidos por la presente ley: el trabajo en condiciones dignas y justas, la libertad, la intimidad, la honra y la salud mental de los trabajadores, empleados, la armonía entre quienes comparten un mismo ambiente laboral y el buen ambiente en la empresa.  </vt:lpstr>
      <vt:lpstr>Modalidades de acoso</vt:lpstr>
      <vt:lpstr>Modalidades de acoso</vt:lpstr>
      <vt:lpstr>Modalidades de acoso</vt:lpstr>
      <vt:lpstr>Presentación de PowerPoint</vt:lpstr>
      <vt:lpstr>Presentación de PowerPoint</vt:lpstr>
      <vt:lpstr>Presentación de PowerPoint</vt:lpstr>
      <vt:lpstr>Estructura</vt:lpstr>
      <vt:lpstr>objetivo</vt:lpstr>
      <vt:lpstr>definiciones</vt:lpstr>
      <vt:lpstr>Presentación de PowerPoint</vt:lpstr>
      <vt:lpstr>IDENTIFICACION </vt:lpstr>
      <vt:lpstr>FACTORES INTRALABORALES</vt:lpstr>
      <vt:lpstr>FACTORES extralaborales</vt:lpstr>
      <vt:lpstr>FACTORES individuales</vt:lpstr>
      <vt:lpstr>evaluación </vt:lpstr>
      <vt:lpstr>La arp</vt:lpstr>
      <vt:lpstr>Pve </vt:lpstr>
      <vt:lpstr>Calificación de ep por estres</vt:lpstr>
      <vt:lpstr>Presentación de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FACTORES DE RIESGO PSICOSOCIAL</dc:title>
  <dc:creator>Ana Julie</dc:creator>
  <cp:lastModifiedBy>sergio amortegui</cp:lastModifiedBy>
  <cp:revision>4</cp:revision>
  <dcterms:created xsi:type="dcterms:W3CDTF">2012-10-11T04:43:19Z</dcterms:created>
  <dcterms:modified xsi:type="dcterms:W3CDTF">2014-11-17T01:26:32Z</dcterms:modified>
</cp:coreProperties>
</file>