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61" r:id="rId3"/>
    <p:sldId id="323" r:id="rId4"/>
    <p:sldId id="322" r:id="rId5"/>
    <p:sldId id="257" r:id="rId6"/>
    <p:sldId id="324" r:id="rId7"/>
    <p:sldId id="259" r:id="rId8"/>
    <p:sldId id="260" r:id="rId9"/>
    <p:sldId id="263" r:id="rId10"/>
    <p:sldId id="325" r:id="rId11"/>
    <p:sldId id="266" r:id="rId12"/>
    <p:sldId id="268" r:id="rId13"/>
    <p:sldId id="264" r:id="rId14"/>
    <p:sldId id="269" r:id="rId15"/>
    <p:sldId id="270" r:id="rId16"/>
    <p:sldId id="273" r:id="rId17"/>
    <p:sldId id="326" r:id="rId18"/>
    <p:sldId id="327" r:id="rId19"/>
    <p:sldId id="328" r:id="rId20"/>
    <p:sldId id="274" r:id="rId21"/>
    <p:sldId id="275" r:id="rId22"/>
    <p:sldId id="276" r:id="rId23"/>
    <p:sldId id="277" r:id="rId24"/>
    <p:sldId id="284" r:id="rId25"/>
    <p:sldId id="333" r:id="rId26"/>
    <p:sldId id="334" r:id="rId27"/>
    <p:sldId id="335" r:id="rId28"/>
    <p:sldId id="336" r:id="rId29"/>
    <p:sldId id="287" r:id="rId30"/>
    <p:sldId id="337" r:id="rId31"/>
    <p:sldId id="338" r:id="rId32"/>
    <p:sldId id="339" r:id="rId33"/>
    <p:sldId id="340" r:id="rId34"/>
    <p:sldId id="341" r:id="rId35"/>
    <p:sldId id="280" r:id="rId36"/>
    <p:sldId id="281" r:id="rId37"/>
    <p:sldId id="299" r:id="rId38"/>
    <p:sldId id="307" r:id="rId39"/>
    <p:sldId id="308" r:id="rId40"/>
    <p:sldId id="309" r:id="rId41"/>
    <p:sldId id="310" r:id="rId42"/>
    <p:sldId id="344" r:id="rId43"/>
    <p:sldId id="342" r:id="rId44"/>
    <p:sldId id="282" r:id="rId45"/>
    <p:sldId id="311" r:id="rId46"/>
    <p:sldId id="312" r:id="rId47"/>
    <p:sldId id="313" r:id="rId48"/>
    <p:sldId id="314" r:id="rId49"/>
    <p:sldId id="315" r:id="rId50"/>
    <p:sldId id="316" r:id="rId51"/>
    <p:sldId id="278" r:id="rId52"/>
    <p:sldId id="320" r:id="rId53"/>
    <p:sldId id="321" r:id="rId54"/>
    <p:sldId id="343" r:id="rId5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70" d="100"/>
          <a:sy n="70" d="100"/>
        </p:scale>
        <p:origin x="1374"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5AF8B4-0EA5-4FFD-9014-1203196896C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74E793F5-0AAE-457F-9061-CB492B08A8EF}">
      <dgm:prSet custT="1"/>
      <dgm:spPr/>
      <dgm:t>
        <a:bodyPr/>
        <a:lstStyle/>
        <a:p>
          <a:r>
            <a:rPr lang="es-CO" sz="1800" b="1" dirty="0" smtClean="0">
              <a:latin typeface="Comic Sans MS" pitchFamily="66" charset="0"/>
            </a:rPr>
            <a:t>RIESGO COMÚN: </a:t>
          </a:r>
          <a:r>
            <a:rPr lang="es-CO" sz="1800" dirty="0" smtClean="0">
              <a:latin typeface="Comic Sans MS" pitchFamily="66" charset="0"/>
            </a:rPr>
            <a:t>Es la posibilidad de sufrir un accidente o enfermedad durante la realización de cualquier actividad cotidiana no laboral.</a:t>
          </a:r>
          <a:endParaRPr lang="es-CO" sz="1800" dirty="0">
            <a:latin typeface="Comic Sans MS" pitchFamily="66" charset="0"/>
          </a:endParaRPr>
        </a:p>
      </dgm:t>
    </dgm:pt>
    <dgm:pt modelId="{26952597-796B-4F67-90C6-6EEA7806505B}" type="parTrans" cxnId="{99D6D9EC-0E88-4F3D-80DC-CA0A0016093A}">
      <dgm:prSet/>
      <dgm:spPr/>
      <dgm:t>
        <a:bodyPr/>
        <a:lstStyle/>
        <a:p>
          <a:endParaRPr lang="es-CO"/>
        </a:p>
      </dgm:t>
    </dgm:pt>
    <dgm:pt modelId="{51C6366B-D41B-454F-98C2-64277E065A42}" type="sibTrans" cxnId="{99D6D9EC-0E88-4F3D-80DC-CA0A0016093A}">
      <dgm:prSet/>
      <dgm:spPr/>
      <dgm:t>
        <a:bodyPr/>
        <a:lstStyle/>
        <a:p>
          <a:endParaRPr lang="es-CO"/>
        </a:p>
      </dgm:t>
    </dgm:pt>
    <dgm:pt modelId="{FC8FE006-B700-4C79-8D0F-4CC44C6D76F5}">
      <dgm:prSet custT="1"/>
      <dgm:spPr/>
      <dgm:t>
        <a:bodyPr/>
        <a:lstStyle/>
        <a:p>
          <a:r>
            <a:rPr lang="es-CO" sz="1800" b="1" dirty="0" smtClean="0">
              <a:latin typeface="Comic Sans MS" pitchFamily="66" charset="0"/>
            </a:rPr>
            <a:t>RIESGO OCUPACIONAL: </a:t>
          </a:r>
          <a:r>
            <a:rPr lang="es-CO" sz="1800" dirty="0" smtClean="0">
              <a:latin typeface="Comic Sans MS" pitchFamily="66" charset="0"/>
            </a:rPr>
            <a:t>Es la posibilidad de sufrir un accidente o enfermedad en y durante la realización de una actividad laboral no necesariamente con vínculo contractual.</a:t>
          </a:r>
          <a:endParaRPr lang="es-CO" sz="1800" dirty="0">
            <a:latin typeface="Comic Sans MS" pitchFamily="66" charset="0"/>
          </a:endParaRPr>
        </a:p>
      </dgm:t>
    </dgm:pt>
    <dgm:pt modelId="{BF000A28-F65F-4A95-ADC2-FCD2B1923C92}" type="parTrans" cxnId="{0165DBB9-A5BB-428C-AE7A-ED99D8E861F3}">
      <dgm:prSet/>
      <dgm:spPr/>
      <dgm:t>
        <a:bodyPr/>
        <a:lstStyle/>
        <a:p>
          <a:endParaRPr lang="es-CO"/>
        </a:p>
      </dgm:t>
    </dgm:pt>
    <dgm:pt modelId="{BD2D41D6-9813-4C13-9CD8-0D8EFAA1C293}" type="sibTrans" cxnId="{0165DBB9-A5BB-428C-AE7A-ED99D8E861F3}">
      <dgm:prSet/>
      <dgm:spPr/>
      <dgm:t>
        <a:bodyPr/>
        <a:lstStyle/>
        <a:p>
          <a:endParaRPr lang="es-CO"/>
        </a:p>
      </dgm:t>
    </dgm:pt>
    <dgm:pt modelId="{972E828F-960C-43EF-ADC1-91F146315F7E}">
      <dgm:prSet custT="1"/>
      <dgm:spPr/>
      <dgm:t>
        <a:bodyPr/>
        <a:lstStyle/>
        <a:p>
          <a:r>
            <a:rPr lang="es-CO" sz="1800" b="1" dirty="0" smtClean="0">
              <a:latin typeface="Comic Sans MS" pitchFamily="66" charset="0"/>
            </a:rPr>
            <a:t>RIESGO PROFESIONAL: </a:t>
          </a:r>
          <a:r>
            <a:rPr lang="es-CO" sz="1800" dirty="0" smtClean="0">
              <a:latin typeface="Comic Sans MS" pitchFamily="66" charset="0"/>
            </a:rPr>
            <a:t>Es la posibilidad de sufrir un accidente o enfermedad en y durante la realización de una actividad laboral con vínculo laboral vigente.</a:t>
          </a:r>
          <a:endParaRPr lang="es-CO" sz="1800" dirty="0">
            <a:latin typeface="Comic Sans MS" pitchFamily="66" charset="0"/>
          </a:endParaRPr>
        </a:p>
      </dgm:t>
    </dgm:pt>
    <dgm:pt modelId="{1D169A15-C915-4D0E-9905-3C7B1B4632A3}" type="parTrans" cxnId="{AA08AE65-465B-4A3E-8886-63DB51A44A1E}">
      <dgm:prSet/>
      <dgm:spPr/>
      <dgm:t>
        <a:bodyPr/>
        <a:lstStyle/>
        <a:p>
          <a:endParaRPr lang="es-CO"/>
        </a:p>
      </dgm:t>
    </dgm:pt>
    <dgm:pt modelId="{50EB4874-849F-4F62-8C68-9F1BE22A35B8}" type="sibTrans" cxnId="{AA08AE65-465B-4A3E-8886-63DB51A44A1E}">
      <dgm:prSet/>
      <dgm:spPr/>
      <dgm:t>
        <a:bodyPr/>
        <a:lstStyle/>
        <a:p>
          <a:endParaRPr lang="es-CO"/>
        </a:p>
      </dgm:t>
    </dgm:pt>
    <dgm:pt modelId="{039A0CDC-8054-404A-8865-04DB3477431A}" type="pres">
      <dgm:prSet presAssocID="{9E5AF8B4-0EA5-4FFD-9014-1203196896C1}" presName="Name0" presStyleCnt="0">
        <dgm:presLayoutVars>
          <dgm:chMax val="7"/>
          <dgm:chPref val="7"/>
          <dgm:dir/>
        </dgm:presLayoutVars>
      </dgm:prSet>
      <dgm:spPr/>
      <dgm:t>
        <a:bodyPr/>
        <a:lstStyle/>
        <a:p>
          <a:endParaRPr lang="es-MX"/>
        </a:p>
      </dgm:t>
    </dgm:pt>
    <dgm:pt modelId="{742817A3-F0EB-45EC-8303-FBC00AF4125F}" type="pres">
      <dgm:prSet presAssocID="{9E5AF8B4-0EA5-4FFD-9014-1203196896C1}" presName="Name1" presStyleCnt="0"/>
      <dgm:spPr/>
      <dgm:t>
        <a:bodyPr/>
        <a:lstStyle/>
        <a:p>
          <a:endParaRPr lang="es-CO"/>
        </a:p>
      </dgm:t>
    </dgm:pt>
    <dgm:pt modelId="{9BEFE457-6C24-44B4-9719-150F0AFFC6B8}" type="pres">
      <dgm:prSet presAssocID="{9E5AF8B4-0EA5-4FFD-9014-1203196896C1}" presName="cycle" presStyleCnt="0"/>
      <dgm:spPr/>
      <dgm:t>
        <a:bodyPr/>
        <a:lstStyle/>
        <a:p>
          <a:endParaRPr lang="es-CO"/>
        </a:p>
      </dgm:t>
    </dgm:pt>
    <dgm:pt modelId="{3282B26D-B689-4130-97AE-06334A0DF055}" type="pres">
      <dgm:prSet presAssocID="{9E5AF8B4-0EA5-4FFD-9014-1203196896C1}" presName="srcNode" presStyleLbl="node1" presStyleIdx="0" presStyleCnt="3"/>
      <dgm:spPr/>
      <dgm:t>
        <a:bodyPr/>
        <a:lstStyle/>
        <a:p>
          <a:endParaRPr lang="es-CO"/>
        </a:p>
      </dgm:t>
    </dgm:pt>
    <dgm:pt modelId="{ADCCD660-0B11-4721-AA79-1CB1D60A034D}" type="pres">
      <dgm:prSet presAssocID="{9E5AF8B4-0EA5-4FFD-9014-1203196896C1}" presName="conn" presStyleLbl="parChTrans1D2" presStyleIdx="0" presStyleCnt="1" custScaleX="104719"/>
      <dgm:spPr/>
      <dgm:t>
        <a:bodyPr/>
        <a:lstStyle/>
        <a:p>
          <a:endParaRPr lang="es-MX"/>
        </a:p>
      </dgm:t>
    </dgm:pt>
    <dgm:pt modelId="{5C3129BC-FCAA-4293-87A6-079D769FA99D}" type="pres">
      <dgm:prSet presAssocID="{9E5AF8B4-0EA5-4FFD-9014-1203196896C1}" presName="extraNode" presStyleLbl="node1" presStyleIdx="0" presStyleCnt="3"/>
      <dgm:spPr/>
      <dgm:t>
        <a:bodyPr/>
        <a:lstStyle/>
        <a:p>
          <a:endParaRPr lang="es-CO"/>
        </a:p>
      </dgm:t>
    </dgm:pt>
    <dgm:pt modelId="{56F67FEC-A101-4157-8ED3-271DE8BA9DA3}" type="pres">
      <dgm:prSet presAssocID="{9E5AF8B4-0EA5-4FFD-9014-1203196896C1}" presName="dstNode" presStyleLbl="node1" presStyleIdx="0" presStyleCnt="3"/>
      <dgm:spPr/>
      <dgm:t>
        <a:bodyPr/>
        <a:lstStyle/>
        <a:p>
          <a:endParaRPr lang="es-CO"/>
        </a:p>
      </dgm:t>
    </dgm:pt>
    <dgm:pt modelId="{5AB26E38-0018-4EF4-9DE4-C97FF847E700}" type="pres">
      <dgm:prSet presAssocID="{74E793F5-0AAE-457F-9061-CB492B08A8EF}" presName="text_1" presStyleLbl="node1" presStyleIdx="0" presStyleCnt="3" custScaleY="76744" custLinFactNeighborX="-1618" custLinFactNeighborY="83721">
        <dgm:presLayoutVars>
          <dgm:bulletEnabled val="1"/>
        </dgm:presLayoutVars>
      </dgm:prSet>
      <dgm:spPr/>
      <dgm:t>
        <a:bodyPr/>
        <a:lstStyle/>
        <a:p>
          <a:endParaRPr lang="es-CO"/>
        </a:p>
      </dgm:t>
    </dgm:pt>
    <dgm:pt modelId="{41189E7C-8B42-40AF-AB79-42116853213C}" type="pres">
      <dgm:prSet presAssocID="{74E793F5-0AAE-457F-9061-CB492B08A8EF}" presName="accent_1" presStyleCnt="0"/>
      <dgm:spPr/>
      <dgm:t>
        <a:bodyPr/>
        <a:lstStyle/>
        <a:p>
          <a:endParaRPr lang="es-CO"/>
        </a:p>
      </dgm:t>
    </dgm:pt>
    <dgm:pt modelId="{BBF82604-1C57-4D98-B10A-120C0C8E15ED}" type="pres">
      <dgm:prSet presAssocID="{74E793F5-0AAE-457F-9061-CB492B08A8EF}" presName="accentRepeatNode" presStyleLbl="solidFgAcc1" presStyleIdx="0" presStyleCnt="3" custScaleX="64528" custScaleY="61950" custLinFactNeighborX="-9004" custLinFactNeighborY="62603"/>
      <dgm:spPr/>
      <dgm:t>
        <a:bodyPr/>
        <a:lstStyle/>
        <a:p>
          <a:endParaRPr lang="es-CO"/>
        </a:p>
      </dgm:t>
    </dgm:pt>
    <dgm:pt modelId="{5D5F63C3-CDAF-4D69-AAE9-501AF0332318}" type="pres">
      <dgm:prSet presAssocID="{FC8FE006-B700-4C79-8D0F-4CC44C6D76F5}" presName="text_2" presStyleLbl="node1" presStyleIdx="1" presStyleCnt="3" custScaleX="105021" custScaleY="97657" custLinFactNeighborX="-5029" custLinFactNeighborY="48829">
        <dgm:presLayoutVars>
          <dgm:bulletEnabled val="1"/>
        </dgm:presLayoutVars>
      </dgm:prSet>
      <dgm:spPr/>
      <dgm:t>
        <a:bodyPr/>
        <a:lstStyle/>
        <a:p>
          <a:endParaRPr lang="es-CO"/>
        </a:p>
      </dgm:t>
    </dgm:pt>
    <dgm:pt modelId="{EE5C8C77-A8A1-4883-916F-D086303E7311}" type="pres">
      <dgm:prSet presAssocID="{FC8FE006-B700-4C79-8D0F-4CC44C6D76F5}" presName="accent_2" presStyleCnt="0"/>
      <dgm:spPr/>
      <dgm:t>
        <a:bodyPr/>
        <a:lstStyle/>
        <a:p>
          <a:endParaRPr lang="es-CO"/>
        </a:p>
      </dgm:t>
    </dgm:pt>
    <dgm:pt modelId="{C17CCF49-B38E-4F01-B551-D6AFDF224E31}" type="pres">
      <dgm:prSet presAssocID="{FC8FE006-B700-4C79-8D0F-4CC44C6D76F5}" presName="accentRepeatNode" presStyleLbl="solidFgAcc1" presStyleIdx="1" presStyleCnt="3" custScaleX="65720" custScaleY="62791" custLinFactNeighborX="-36697" custLinFactNeighborY="36047"/>
      <dgm:spPr/>
      <dgm:t>
        <a:bodyPr/>
        <a:lstStyle/>
        <a:p>
          <a:endParaRPr lang="es-CO"/>
        </a:p>
      </dgm:t>
    </dgm:pt>
    <dgm:pt modelId="{C296EB8F-327A-4E7F-800F-A00608B969A3}" type="pres">
      <dgm:prSet presAssocID="{972E828F-960C-43EF-ADC1-91F146315F7E}" presName="text_3" presStyleLbl="node1" presStyleIdx="2" presStyleCnt="3" custScaleX="98852" custLinFactNeighborX="-279" custLinFactNeighborY="16279">
        <dgm:presLayoutVars>
          <dgm:bulletEnabled val="1"/>
        </dgm:presLayoutVars>
      </dgm:prSet>
      <dgm:spPr/>
      <dgm:t>
        <a:bodyPr/>
        <a:lstStyle/>
        <a:p>
          <a:endParaRPr lang="es-CO"/>
        </a:p>
      </dgm:t>
    </dgm:pt>
    <dgm:pt modelId="{901A9A48-1C16-45B0-AB2B-DACDE9F76394}" type="pres">
      <dgm:prSet presAssocID="{972E828F-960C-43EF-ADC1-91F146315F7E}" presName="accent_3" presStyleCnt="0"/>
      <dgm:spPr/>
      <dgm:t>
        <a:bodyPr/>
        <a:lstStyle/>
        <a:p>
          <a:endParaRPr lang="es-CO"/>
        </a:p>
      </dgm:t>
    </dgm:pt>
    <dgm:pt modelId="{82AD9B26-11C9-4967-B110-8B900A38D243}" type="pres">
      <dgm:prSet presAssocID="{972E828F-960C-43EF-ADC1-91F146315F7E}" presName="accentRepeatNode" presStyleLbl="solidFgAcc1" presStyleIdx="2" presStyleCnt="3" custScaleX="66137" custScaleY="63256" custLinFactNeighborX="1894" custLinFactNeighborY="9302"/>
      <dgm:spPr/>
      <dgm:t>
        <a:bodyPr/>
        <a:lstStyle/>
        <a:p>
          <a:endParaRPr lang="es-CO"/>
        </a:p>
      </dgm:t>
    </dgm:pt>
  </dgm:ptLst>
  <dgm:cxnLst>
    <dgm:cxn modelId="{2EB5F000-6A44-4371-9CFC-58E07F84F7D8}" type="presOf" srcId="{51C6366B-D41B-454F-98C2-64277E065A42}" destId="{ADCCD660-0B11-4721-AA79-1CB1D60A034D}" srcOrd="0" destOrd="0" presId="urn:microsoft.com/office/officeart/2008/layout/VerticalCurvedList"/>
    <dgm:cxn modelId="{3EB2C084-40BB-465D-B287-8DD06B6D7156}" type="presOf" srcId="{FC8FE006-B700-4C79-8D0F-4CC44C6D76F5}" destId="{5D5F63C3-CDAF-4D69-AAE9-501AF0332318}" srcOrd="0" destOrd="0" presId="urn:microsoft.com/office/officeart/2008/layout/VerticalCurvedList"/>
    <dgm:cxn modelId="{0165DBB9-A5BB-428C-AE7A-ED99D8E861F3}" srcId="{9E5AF8B4-0EA5-4FFD-9014-1203196896C1}" destId="{FC8FE006-B700-4C79-8D0F-4CC44C6D76F5}" srcOrd="1" destOrd="0" parTransId="{BF000A28-F65F-4A95-ADC2-FCD2B1923C92}" sibTransId="{BD2D41D6-9813-4C13-9CD8-0D8EFAA1C293}"/>
    <dgm:cxn modelId="{E6F0C179-2B75-4744-8C26-8CFF855F1D8D}" type="presOf" srcId="{972E828F-960C-43EF-ADC1-91F146315F7E}" destId="{C296EB8F-327A-4E7F-800F-A00608B969A3}" srcOrd="0" destOrd="0" presId="urn:microsoft.com/office/officeart/2008/layout/VerticalCurvedList"/>
    <dgm:cxn modelId="{AA08AE65-465B-4A3E-8886-63DB51A44A1E}" srcId="{9E5AF8B4-0EA5-4FFD-9014-1203196896C1}" destId="{972E828F-960C-43EF-ADC1-91F146315F7E}" srcOrd="2" destOrd="0" parTransId="{1D169A15-C915-4D0E-9905-3C7B1B4632A3}" sibTransId="{50EB4874-849F-4F62-8C68-9F1BE22A35B8}"/>
    <dgm:cxn modelId="{6CF1BB06-4A24-44D6-9DF8-FB16FB56B81A}" type="presOf" srcId="{9E5AF8B4-0EA5-4FFD-9014-1203196896C1}" destId="{039A0CDC-8054-404A-8865-04DB3477431A}" srcOrd="0" destOrd="0" presId="urn:microsoft.com/office/officeart/2008/layout/VerticalCurvedList"/>
    <dgm:cxn modelId="{99D6D9EC-0E88-4F3D-80DC-CA0A0016093A}" srcId="{9E5AF8B4-0EA5-4FFD-9014-1203196896C1}" destId="{74E793F5-0AAE-457F-9061-CB492B08A8EF}" srcOrd="0" destOrd="0" parTransId="{26952597-796B-4F67-90C6-6EEA7806505B}" sibTransId="{51C6366B-D41B-454F-98C2-64277E065A42}"/>
    <dgm:cxn modelId="{5592E34A-8715-47F4-9F0C-6EBFBB1366F2}" type="presOf" srcId="{74E793F5-0AAE-457F-9061-CB492B08A8EF}" destId="{5AB26E38-0018-4EF4-9DE4-C97FF847E700}" srcOrd="0" destOrd="0" presId="urn:microsoft.com/office/officeart/2008/layout/VerticalCurvedList"/>
    <dgm:cxn modelId="{F8CA2511-A400-45AF-BE23-E35EF3C4F2CC}" type="presParOf" srcId="{039A0CDC-8054-404A-8865-04DB3477431A}" destId="{742817A3-F0EB-45EC-8303-FBC00AF4125F}" srcOrd="0" destOrd="0" presId="urn:microsoft.com/office/officeart/2008/layout/VerticalCurvedList"/>
    <dgm:cxn modelId="{8F09110E-2183-48D8-A967-61518D3F9B18}" type="presParOf" srcId="{742817A3-F0EB-45EC-8303-FBC00AF4125F}" destId="{9BEFE457-6C24-44B4-9719-150F0AFFC6B8}" srcOrd="0" destOrd="0" presId="urn:microsoft.com/office/officeart/2008/layout/VerticalCurvedList"/>
    <dgm:cxn modelId="{C6997AF0-9ECB-4526-946D-D8077D7979B0}" type="presParOf" srcId="{9BEFE457-6C24-44B4-9719-150F0AFFC6B8}" destId="{3282B26D-B689-4130-97AE-06334A0DF055}" srcOrd="0" destOrd="0" presId="urn:microsoft.com/office/officeart/2008/layout/VerticalCurvedList"/>
    <dgm:cxn modelId="{80C1A605-79E6-4E68-88D0-FE9374928866}" type="presParOf" srcId="{9BEFE457-6C24-44B4-9719-150F0AFFC6B8}" destId="{ADCCD660-0B11-4721-AA79-1CB1D60A034D}" srcOrd="1" destOrd="0" presId="urn:microsoft.com/office/officeart/2008/layout/VerticalCurvedList"/>
    <dgm:cxn modelId="{1F994D63-313F-496F-A055-CCC33D48785D}" type="presParOf" srcId="{9BEFE457-6C24-44B4-9719-150F0AFFC6B8}" destId="{5C3129BC-FCAA-4293-87A6-079D769FA99D}" srcOrd="2" destOrd="0" presId="urn:microsoft.com/office/officeart/2008/layout/VerticalCurvedList"/>
    <dgm:cxn modelId="{6AA897D0-7CDA-4DEB-9E32-59D10082E85B}" type="presParOf" srcId="{9BEFE457-6C24-44B4-9719-150F0AFFC6B8}" destId="{56F67FEC-A101-4157-8ED3-271DE8BA9DA3}" srcOrd="3" destOrd="0" presId="urn:microsoft.com/office/officeart/2008/layout/VerticalCurvedList"/>
    <dgm:cxn modelId="{0D0ACF1E-9D4B-4C99-9FF2-B98E33D3168A}" type="presParOf" srcId="{742817A3-F0EB-45EC-8303-FBC00AF4125F}" destId="{5AB26E38-0018-4EF4-9DE4-C97FF847E700}" srcOrd="1" destOrd="0" presId="urn:microsoft.com/office/officeart/2008/layout/VerticalCurvedList"/>
    <dgm:cxn modelId="{DAA5E39D-987C-46E8-B47C-E4FCF5BD9408}" type="presParOf" srcId="{742817A3-F0EB-45EC-8303-FBC00AF4125F}" destId="{41189E7C-8B42-40AF-AB79-42116853213C}" srcOrd="2" destOrd="0" presId="urn:microsoft.com/office/officeart/2008/layout/VerticalCurvedList"/>
    <dgm:cxn modelId="{8AA87C23-F953-49FA-A761-E7BEB7A8163B}" type="presParOf" srcId="{41189E7C-8B42-40AF-AB79-42116853213C}" destId="{BBF82604-1C57-4D98-B10A-120C0C8E15ED}" srcOrd="0" destOrd="0" presId="urn:microsoft.com/office/officeart/2008/layout/VerticalCurvedList"/>
    <dgm:cxn modelId="{4AA000C0-02D0-4339-892E-2FACE3C29C7C}" type="presParOf" srcId="{742817A3-F0EB-45EC-8303-FBC00AF4125F}" destId="{5D5F63C3-CDAF-4D69-AAE9-501AF0332318}" srcOrd="3" destOrd="0" presId="urn:microsoft.com/office/officeart/2008/layout/VerticalCurvedList"/>
    <dgm:cxn modelId="{6509097E-3CB1-4880-BC37-C41643C9E5E7}" type="presParOf" srcId="{742817A3-F0EB-45EC-8303-FBC00AF4125F}" destId="{EE5C8C77-A8A1-4883-916F-D086303E7311}" srcOrd="4" destOrd="0" presId="urn:microsoft.com/office/officeart/2008/layout/VerticalCurvedList"/>
    <dgm:cxn modelId="{F7797801-F4A2-4878-91E0-31FF591D16BE}" type="presParOf" srcId="{EE5C8C77-A8A1-4883-916F-D086303E7311}" destId="{C17CCF49-B38E-4F01-B551-D6AFDF224E31}" srcOrd="0" destOrd="0" presId="urn:microsoft.com/office/officeart/2008/layout/VerticalCurvedList"/>
    <dgm:cxn modelId="{3610744F-19D2-4AF9-801A-4BA2D3FF7E1D}" type="presParOf" srcId="{742817A3-F0EB-45EC-8303-FBC00AF4125F}" destId="{C296EB8F-327A-4E7F-800F-A00608B969A3}" srcOrd="5" destOrd="0" presId="urn:microsoft.com/office/officeart/2008/layout/VerticalCurvedList"/>
    <dgm:cxn modelId="{0DF1A47D-9321-4531-9921-3E3939A7FEBC}" type="presParOf" srcId="{742817A3-F0EB-45EC-8303-FBC00AF4125F}" destId="{901A9A48-1C16-45B0-AB2B-DACDE9F76394}" srcOrd="6" destOrd="0" presId="urn:microsoft.com/office/officeart/2008/layout/VerticalCurvedList"/>
    <dgm:cxn modelId="{E98D4CEA-445D-4D8A-B0BD-12CC99565674}" type="presParOf" srcId="{901A9A48-1C16-45B0-AB2B-DACDE9F76394}" destId="{82AD9B26-11C9-4967-B110-8B900A38D24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B6679-3915-4C71-B30D-6EB32E832C0B}"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s-MX"/>
        </a:p>
      </dgm:t>
    </dgm:pt>
    <dgm:pt modelId="{11AE26C1-D810-424A-B057-38A807D94399}">
      <dgm:prSet phldrT="[Texto]" custT="1"/>
      <dgm:spPr/>
      <dgm:t>
        <a:bodyPr/>
        <a:lstStyle/>
        <a:p>
          <a:r>
            <a:rPr lang="es-MX" sz="1600" b="1" dirty="0" smtClean="0">
              <a:solidFill>
                <a:schemeClr val="tx1"/>
              </a:solidFill>
              <a:latin typeface="Comic Sans MS" pitchFamily="66" charset="0"/>
            </a:rPr>
            <a:t>TEMPERATURA</a:t>
          </a:r>
          <a:endParaRPr lang="es-MX" sz="1600" b="1" dirty="0">
            <a:solidFill>
              <a:schemeClr val="tx1"/>
            </a:solidFill>
            <a:latin typeface="Comic Sans MS" pitchFamily="66" charset="0"/>
          </a:endParaRPr>
        </a:p>
      </dgm:t>
    </dgm:pt>
    <dgm:pt modelId="{89521929-C089-4004-B7C3-E40A012C4E09}" type="parTrans" cxnId="{A3FB45FF-197A-49A9-99ED-6FBEDE8D76B1}">
      <dgm:prSet/>
      <dgm:spPr/>
      <dgm:t>
        <a:bodyPr/>
        <a:lstStyle/>
        <a:p>
          <a:endParaRPr lang="es-MX"/>
        </a:p>
      </dgm:t>
    </dgm:pt>
    <dgm:pt modelId="{E42D86F6-0A3A-43FC-B990-B64D260EA883}" type="sibTrans" cxnId="{A3FB45FF-197A-49A9-99ED-6FBEDE8D76B1}">
      <dgm:prSet custT="1"/>
      <dgm:spPr/>
      <dgm:t>
        <a:bodyPr/>
        <a:lstStyle/>
        <a:p>
          <a:r>
            <a:rPr lang="es-MX" sz="1600" b="1" dirty="0" smtClean="0">
              <a:solidFill>
                <a:schemeClr val="tx1"/>
              </a:solidFill>
              <a:latin typeface="Comic Sans MS" pitchFamily="66" charset="0"/>
            </a:rPr>
            <a:t>RUIDO</a:t>
          </a:r>
          <a:endParaRPr lang="es-MX" sz="1600" b="1" dirty="0">
            <a:solidFill>
              <a:schemeClr val="tx1"/>
            </a:solidFill>
            <a:latin typeface="Comic Sans MS" pitchFamily="66" charset="0"/>
          </a:endParaRPr>
        </a:p>
      </dgm:t>
    </dgm:pt>
    <dgm:pt modelId="{18B5F59F-2A07-4F4D-938C-717D6A98A05D}">
      <dgm:prSet phldrT="[Texto]" custT="1"/>
      <dgm:spPr>
        <a:solidFill>
          <a:schemeClr val="bg2">
            <a:lumMod val="75000"/>
          </a:schemeClr>
        </a:solidFill>
        <a:ln w="57150">
          <a:solidFill>
            <a:schemeClr val="bg2">
              <a:lumMod val="50000"/>
            </a:schemeClr>
          </a:solidFill>
        </a:ln>
      </dgm:spPr>
      <dgm:t>
        <a:bodyPr/>
        <a:lstStyle/>
        <a:p>
          <a:pPr algn="ctr"/>
          <a:r>
            <a:rPr lang="es-MX" sz="2200" b="1" dirty="0" smtClean="0">
              <a:latin typeface="Comic Sans MS" pitchFamily="66" charset="0"/>
            </a:rPr>
            <a:t>FUENTES GENERADORAS DE RIESGOS FISICOS</a:t>
          </a:r>
          <a:endParaRPr lang="es-MX" sz="2200" b="1" dirty="0">
            <a:latin typeface="Comic Sans MS" pitchFamily="66" charset="0"/>
          </a:endParaRPr>
        </a:p>
      </dgm:t>
    </dgm:pt>
    <dgm:pt modelId="{85B3E50B-2768-4771-BBAE-BA1EABE7DA8A}" type="parTrans" cxnId="{9900816B-054D-45B1-B23C-9304F194BF5D}">
      <dgm:prSet/>
      <dgm:spPr/>
      <dgm:t>
        <a:bodyPr/>
        <a:lstStyle/>
        <a:p>
          <a:endParaRPr lang="es-MX"/>
        </a:p>
      </dgm:t>
    </dgm:pt>
    <dgm:pt modelId="{D1FD2E88-3399-49BB-B951-B6CFA4268200}" type="sibTrans" cxnId="{9900816B-054D-45B1-B23C-9304F194BF5D}">
      <dgm:prSet/>
      <dgm:spPr/>
      <dgm:t>
        <a:bodyPr/>
        <a:lstStyle/>
        <a:p>
          <a:endParaRPr lang="es-MX"/>
        </a:p>
      </dgm:t>
    </dgm:pt>
    <dgm:pt modelId="{09362851-A766-4378-A4C2-22B2E0699BAC}">
      <dgm:prSet custT="1"/>
      <dgm:spPr/>
      <dgm:t>
        <a:bodyPr/>
        <a:lstStyle/>
        <a:p>
          <a:r>
            <a:rPr lang="es-CO" sz="1400" b="1" dirty="0" smtClean="0">
              <a:solidFill>
                <a:schemeClr val="tx1"/>
              </a:solidFill>
              <a:latin typeface="Comic Sans MS" pitchFamily="66" charset="0"/>
            </a:rPr>
            <a:t>VENTILACION</a:t>
          </a:r>
          <a:endParaRPr lang="es-CO" sz="1400" b="1" dirty="0">
            <a:solidFill>
              <a:schemeClr val="tx1"/>
            </a:solidFill>
            <a:latin typeface="Comic Sans MS" pitchFamily="66" charset="0"/>
          </a:endParaRPr>
        </a:p>
      </dgm:t>
    </dgm:pt>
    <dgm:pt modelId="{0F4809FA-C60D-41B9-B409-8F03DD4FA393}" type="parTrans" cxnId="{C6330B83-CDEF-434A-A2B5-5E6B265239D5}">
      <dgm:prSet/>
      <dgm:spPr/>
      <dgm:t>
        <a:bodyPr/>
        <a:lstStyle/>
        <a:p>
          <a:endParaRPr lang="es-CO"/>
        </a:p>
      </dgm:t>
    </dgm:pt>
    <dgm:pt modelId="{4A37E324-232B-46DE-B600-AE1A9A8871BE}" type="sibTrans" cxnId="{C6330B83-CDEF-434A-A2B5-5E6B265239D5}">
      <dgm:prSet custT="1"/>
      <dgm:spPr/>
      <dgm:t>
        <a:bodyPr/>
        <a:lstStyle/>
        <a:p>
          <a:endParaRPr lang="es-CO" sz="1600" b="1" dirty="0">
            <a:solidFill>
              <a:schemeClr val="tx1"/>
            </a:solidFill>
            <a:latin typeface="Comic Sans MS" pitchFamily="66" charset="0"/>
          </a:endParaRPr>
        </a:p>
      </dgm:t>
    </dgm:pt>
    <dgm:pt modelId="{0DC2856E-3692-4ECE-B31F-34FC4ED62560}">
      <dgm:prSet custT="1"/>
      <dgm:spPr/>
      <dgm:t>
        <a:bodyPr/>
        <a:lstStyle/>
        <a:p>
          <a:r>
            <a:rPr lang="es-CO" sz="1400" b="1" dirty="0" smtClean="0">
              <a:solidFill>
                <a:schemeClr val="tx1"/>
              </a:solidFill>
              <a:latin typeface="Comic Sans MS" pitchFamily="66" charset="0"/>
            </a:rPr>
            <a:t>VIBRACION</a:t>
          </a:r>
          <a:endParaRPr lang="es-CO" sz="1400" b="1" dirty="0">
            <a:solidFill>
              <a:schemeClr val="tx1"/>
            </a:solidFill>
            <a:latin typeface="Comic Sans MS" pitchFamily="66" charset="0"/>
          </a:endParaRPr>
        </a:p>
      </dgm:t>
    </dgm:pt>
    <dgm:pt modelId="{8E20008D-CDAD-4A92-8DD9-A6F0345BE99D}" type="parTrans" cxnId="{8AB0A5A6-D919-417D-A175-DB35CB253A9E}">
      <dgm:prSet/>
      <dgm:spPr/>
      <dgm:t>
        <a:bodyPr/>
        <a:lstStyle/>
        <a:p>
          <a:endParaRPr lang="es-CO"/>
        </a:p>
      </dgm:t>
    </dgm:pt>
    <dgm:pt modelId="{3CA86F0F-0498-4C04-B5B8-22E5C0519944}" type="sibTrans" cxnId="{8AB0A5A6-D919-417D-A175-DB35CB253A9E}">
      <dgm:prSet custT="1"/>
      <dgm:spPr/>
      <dgm:t>
        <a:bodyPr/>
        <a:lstStyle/>
        <a:p>
          <a:r>
            <a:rPr lang="es-CO" sz="1400" b="1" dirty="0" smtClean="0">
              <a:solidFill>
                <a:schemeClr val="tx1"/>
              </a:solidFill>
              <a:latin typeface="Comic Sans MS" pitchFamily="66" charset="0"/>
            </a:rPr>
            <a:t>ILUMINACION</a:t>
          </a:r>
          <a:endParaRPr lang="es-CO" sz="1400" b="1" dirty="0">
            <a:solidFill>
              <a:schemeClr val="tx1"/>
            </a:solidFill>
            <a:latin typeface="Comic Sans MS" pitchFamily="66" charset="0"/>
          </a:endParaRPr>
        </a:p>
      </dgm:t>
    </dgm:pt>
    <dgm:pt modelId="{5DB69684-D479-4FE3-8162-D55175470BA3}" type="pres">
      <dgm:prSet presAssocID="{67AB6679-3915-4C71-B30D-6EB32E832C0B}" presName="Name0" presStyleCnt="0">
        <dgm:presLayoutVars>
          <dgm:chMax/>
          <dgm:chPref/>
          <dgm:dir/>
          <dgm:animLvl val="lvl"/>
        </dgm:presLayoutVars>
      </dgm:prSet>
      <dgm:spPr/>
      <dgm:t>
        <a:bodyPr/>
        <a:lstStyle/>
        <a:p>
          <a:endParaRPr lang="es-CO"/>
        </a:p>
      </dgm:t>
    </dgm:pt>
    <dgm:pt modelId="{1F2A2694-E9C5-4B23-AA48-AF7D6523800A}" type="pres">
      <dgm:prSet presAssocID="{11AE26C1-D810-424A-B057-38A807D94399}" presName="composite" presStyleCnt="0"/>
      <dgm:spPr/>
      <dgm:t>
        <a:bodyPr/>
        <a:lstStyle/>
        <a:p>
          <a:endParaRPr lang="es-CO"/>
        </a:p>
      </dgm:t>
    </dgm:pt>
    <dgm:pt modelId="{CCA31669-52B7-4623-9668-274A6F762B6B}" type="pres">
      <dgm:prSet presAssocID="{11AE26C1-D810-424A-B057-38A807D94399}" presName="Parent1" presStyleLbl="node1" presStyleIdx="0" presStyleCnt="6" custLinFactNeighborX="-39687" custLinFactNeighborY="3557">
        <dgm:presLayoutVars>
          <dgm:chMax val="1"/>
          <dgm:chPref val="1"/>
          <dgm:bulletEnabled val="1"/>
        </dgm:presLayoutVars>
      </dgm:prSet>
      <dgm:spPr/>
      <dgm:t>
        <a:bodyPr/>
        <a:lstStyle/>
        <a:p>
          <a:endParaRPr lang="es-CO"/>
        </a:p>
      </dgm:t>
    </dgm:pt>
    <dgm:pt modelId="{002C1259-AE5C-40F5-A337-ED7A6182CEC9}" type="pres">
      <dgm:prSet presAssocID="{11AE26C1-D810-424A-B057-38A807D94399}" presName="Childtext1" presStyleLbl="revTx" presStyleIdx="0" presStyleCnt="3" custScaleX="110759" custScaleY="214930" custLinFactY="58165" custLinFactNeighborX="27580" custLinFactNeighborY="100000">
        <dgm:presLayoutVars>
          <dgm:chMax val="0"/>
          <dgm:chPref val="0"/>
          <dgm:bulletEnabled val="1"/>
        </dgm:presLayoutVars>
      </dgm:prSet>
      <dgm:spPr/>
      <dgm:t>
        <a:bodyPr/>
        <a:lstStyle/>
        <a:p>
          <a:endParaRPr lang="es-CO"/>
        </a:p>
      </dgm:t>
    </dgm:pt>
    <dgm:pt modelId="{5E2FAA16-F617-4431-99D4-60F089DE92A3}" type="pres">
      <dgm:prSet presAssocID="{11AE26C1-D810-424A-B057-38A807D94399}" presName="BalanceSpacing" presStyleCnt="0"/>
      <dgm:spPr/>
      <dgm:t>
        <a:bodyPr/>
        <a:lstStyle/>
        <a:p>
          <a:endParaRPr lang="es-CO"/>
        </a:p>
      </dgm:t>
    </dgm:pt>
    <dgm:pt modelId="{FDB9B7E7-2133-4732-8F83-530B096283B4}" type="pres">
      <dgm:prSet presAssocID="{11AE26C1-D810-424A-B057-38A807D94399}" presName="BalanceSpacing1" presStyleCnt="0"/>
      <dgm:spPr/>
      <dgm:t>
        <a:bodyPr/>
        <a:lstStyle/>
        <a:p>
          <a:endParaRPr lang="es-CO"/>
        </a:p>
      </dgm:t>
    </dgm:pt>
    <dgm:pt modelId="{27688062-7CEE-473F-BEC8-783AD7450638}" type="pres">
      <dgm:prSet presAssocID="{E42D86F6-0A3A-43FC-B990-B64D260EA883}" presName="Accent1Text" presStyleLbl="node1" presStyleIdx="1" presStyleCnt="6" custLinFactNeighborX="-39210" custLinFactNeighborY="3557"/>
      <dgm:spPr/>
      <dgm:t>
        <a:bodyPr/>
        <a:lstStyle/>
        <a:p>
          <a:endParaRPr lang="es-CO"/>
        </a:p>
      </dgm:t>
    </dgm:pt>
    <dgm:pt modelId="{23925147-5F4A-4BC7-9501-0B9A78275E81}" type="pres">
      <dgm:prSet presAssocID="{E42D86F6-0A3A-43FC-B990-B64D260EA883}" presName="spaceBetweenRectangles" presStyleCnt="0"/>
      <dgm:spPr/>
      <dgm:t>
        <a:bodyPr/>
        <a:lstStyle/>
        <a:p>
          <a:endParaRPr lang="es-CO"/>
        </a:p>
      </dgm:t>
    </dgm:pt>
    <dgm:pt modelId="{7F05375F-8861-4F9C-858B-8BC3CE0A2D05}" type="pres">
      <dgm:prSet presAssocID="{09362851-A766-4378-A4C2-22B2E0699BAC}" presName="composite" presStyleCnt="0"/>
      <dgm:spPr/>
      <dgm:t>
        <a:bodyPr/>
        <a:lstStyle/>
        <a:p>
          <a:endParaRPr lang="es-CO"/>
        </a:p>
      </dgm:t>
    </dgm:pt>
    <dgm:pt modelId="{7F25F220-957A-47AE-8DFB-5C73088A331F}" type="pres">
      <dgm:prSet presAssocID="{09362851-A766-4378-A4C2-22B2E0699BAC}" presName="Parent1" presStyleLbl="node1" presStyleIdx="2" presStyleCnt="6" custLinFactX="-50458" custLinFactNeighborX="-100000" custLinFactNeighborY="-10459">
        <dgm:presLayoutVars>
          <dgm:chMax val="1"/>
          <dgm:chPref val="1"/>
          <dgm:bulletEnabled val="1"/>
        </dgm:presLayoutVars>
      </dgm:prSet>
      <dgm:spPr/>
      <dgm:t>
        <a:bodyPr/>
        <a:lstStyle/>
        <a:p>
          <a:endParaRPr lang="es-CO"/>
        </a:p>
      </dgm:t>
    </dgm:pt>
    <dgm:pt modelId="{C41B542E-BE02-496D-8003-33DFDEB4B6F3}" type="pres">
      <dgm:prSet presAssocID="{09362851-A766-4378-A4C2-22B2E0699BAC}" presName="Childtext1" presStyleLbl="revTx" presStyleIdx="1" presStyleCnt="3">
        <dgm:presLayoutVars>
          <dgm:chMax val="0"/>
          <dgm:chPref val="0"/>
          <dgm:bulletEnabled val="1"/>
        </dgm:presLayoutVars>
      </dgm:prSet>
      <dgm:spPr/>
      <dgm:t>
        <a:bodyPr/>
        <a:lstStyle/>
        <a:p>
          <a:endParaRPr lang="es-CO"/>
        </a:p>
      </dgm:t>
    </dgm:pt>
    <dgm:pt modelId="{27F4C21D-5272-43B4-A8B9-5F93D1D26B43}" type="pres">
      <dgm:prSet presAssocID="{09362851-A766-4378-A4C2-22B2E0699BAC}" presName="BalanceSpacing" presStyleCnt="0"/>
      <dgm:spPr/>
      <dgm:t>
        <a:bodyPr/>
        <a:lstStyle/>
        <a:p>
          <a:endParaRPr lang="es-CO"/>
        </a:p>
      </dgm:t>
    </dgm:pt>
    <dgm:pt modelId="{921136C1-6083-461E-BB29-688954898439}" type="pres">
      <dgm:prSet presAssocID="{09362851-A766-4378-A4C2-22B2E0699BAC}" presName="BalanceSpacing1" presStyleCnt="0"/>
      <dgm:spPr/>
      <dgm:t>
        <a:bodyPr/>
        <a:lstStyle/>
        <a:p>
          <a:endParaRPr lang="es-CO"/>
        </a:p>
      </dgm:t>
    </dgm:pt>
    <dgm:pt modelId="{C444B67B-62B8-4F51-8D18-25FB97DBC990}" type="pres">
      <dgm:prSet presAssocID="{4A37E324-232B-46DE-B600-AE1A9A8871BE}" presName="Accent1Text" presStyleLbl="node1" presStyleIdx="3" presStyleCnt="6" custLinFactX="-52426" custLinFactNeighborX="-100000" custLinFactNeighborY="-11346"/>
      <dgm:spPr/>
      <dgm:t>
        <a:bodyPr/>
        <a:lstStyle/>
        <a:p>
          <a:endParaRPr lang="es-CO"/>
        </a:p>
      </dgm:t>
    </dgm:pt>
    <dgm:pt modelId="{40EC5840-FF0A-4D45-A4A9-73EEB790862E}" type="pres">
      <dgm:prSet presAssocID="{4A37E324-232B-46DE-B600-AE1A9A8871BE}" presName="spaceBetweenRectangles" presStyleCnt="0"/>
      <dgm:spPr/>
      <dgm:t>
        <a:bodyPr/>
        <a:lstStyle/>
        <a:p>
          <a:endParaRPr lang="es-CO"/>
        </a:p>
      </dgm:t>
    </dgm:pt>
    <dgm:pt modelId="{C05DEBEE-26C2-4DCD-AF2A-CA37A03B6130}" type="pres">
      <dgm:prSet presAssocID="{0DC2856E-3692-4ECE-B31F-34FC4ED62560}" presName="composite" presStyleCnt="0"/>
      <dgm:spPr/>
      <dgm:t>
        <a:bodyPr/>
        <a:lstStyle/>
        <a:p>
          <a:endParaRPr lang="es-CO"/>
        </a:p>
      </dgm:t>
    </dgm:pt>
    <dgm:pt modelId="{C04305B3-1C8B-4D6D-8E07-F95763B0AC91}" type="pres">
      <dgm:prSet presAssocID="{0DC2856E-3692-4ECE-B31F-34FC4ED62560}" presName="Parent1" presStyleLbl="node1" presStyleIdx="4" presStyleCnt="6" custScaleX="111405" custScaleY="104984" custLinFactNeighborX="-35346" custLinFactNeighborY="-9657">
        <dgm:presLayoutVars>
          <dgm:chMax val="1"/>
          <dgm:chPref val="1"/>
          <dgm:bulletEnabled val="1"/>
        </dgm:presLayoutVars>
      </dgm:prSet>
      <dgm:spPr/>
      <dgm:t>
        <a:bodyPr/>
        <a:lstStyle/>
        <a:p>
          <a:endParaRPr lang="es-CO"/>
        </a:p>
      </dgm:t>
    </dgm:pt>
    <dgm:pt modelId="{8C6EFC1A-C14F-41E5-ACC3-B6C0998DEA16}" type="pres">
      <dgm:prSet presAssocID="{0DC2856E-3692-4ECE-B31F-34FC4ED62560}" presName="Childtext1" presStyleLbl="revTx" presStyleIdx="2" presStyleCnt="3">
        <dgm:presLayoutVars>
          <dgm:chMax val="0"/>
          <dgm:chPref val="0"/>
          <dgm:bulletEnabled val="1"/>
        </dgm:presLayoutVars>
      </dgm:prSet>
      <dgm:spPr/>
      <dgm:t>
        <a:bodyPr/>
        <a:lstStyle/>
        <a:p>
          <a:endParaRPr lang="es-CO"/>
        </a:p>
      </dgm:t>
    </dgm:pt>
    <dgm:pt modelId="{410A151F-1055-4D75-8E57-D8BA3E2F4E9A}" type="pres">
      <dgm:prSet presAssocID="{0DC2856E-3692-4ECE-B31F-34FC4ED62560}" presName="BalanceSpacing" presStyleCnt="0"/>
      <dgm:spPr/>
      <dgm:t>
        <a:bodyPr/>
        <a:lstStyle/>
        <a:p>
          <a:endParaRPr lang="es-CO"/>
        </a:p>
      </dgm:t>
    </dgm:pt>
    <dgm:pt modelId="{D9661448-1102-4DB5-B523-A6B580D7F7BC}" type="pres">
      <dgm:prSet presAssocID="{0DC2856E-3692-4ECE-B31F-34FC4ED62560}" presName="BalanceSpacing1" presStyleCnt="0"/>
      <dgm:spPr/>
      <dgm:t>
        <a:bodyPr/>
        <a:lstStyle/>
        <a:p>
          <a:endParaRPr lang="es-CO"/>
        </a:p>
      </dgm:t>
    </dgm:pt>
    <dgm:pt modelId="{C05F2E77-DD23-406F-86D8-DC3887FB41E9}" type="pres">
      <dgm:prSet presAssocID="{3CA86F0F-0498-4C04-B5B8-22E5C0519944}" presName="Accent1Text" presStyleLbl="node1" presStyleIdx="5" presStyleCnt="6" custLinFactX="19321" custLinFactNeighborX="100000" custLinFactNeighborY="-94921"/>
      <dgm:spPr/>
      <dgm:t>
        <a:bodyPr/>
        <a:lstStyle/>
        <a:p>
          <a:endParaRPr lang="es-CO"/>
        </a:p>
      </dgm:t>
    </dgm:pt>
  </dgm:ptLst>
  <dgm:cxnLst>
    <dgm:cxn modelId="{9900816B-054D-45B1-B23C-9304F194BF5D}" srcId="{11AE26C1-D810-424A-B057-38A807D94399}" destId="{18B5F59F-2A07-4F4D-938C-717D6A98A05D}" srcOrd="0" destOrd="0" parTransId="{85B3E50B-2768-4771-BBAE-BA1EABE7DA8A}" sibTransId="{D1FD2E88-3399-49BB-B951-B6CFA4268200}"/>
    <dgm:cxn modelId="{BBF8AED9-C1C6-4789-9C87-9324D7739CE0}" type="presOf" srcId="{09362851-A766-4378-A4C2-22B2E0699BAC}" destId="{7F25F220-957A-47AE-8DFB-5C73088A331F}" srcOrd="0" destOrd="0" presId="urn:microsoft.com/office/officeart/2008/layout/AlternatingHexagons"/>
    <dgm:cxn modelId="{3E9EB8C8-887B-42CA-9D00-0C17C685EA90}" type="presOf" srcId="{E42D86F6-0A3A-43FC-B990-B64D260EA883}" destId="{27688062-7CEE-473F-BEC8-783AD7450638}" srcOrd="0" destOrd="0" presId="urn:microsoft.com/office/officeart/2008/layout/AlternatingHexagons"/>
    <dgm:cxn modelId="{D17C23E5-D573-4B30-8D4A-5BA5B7BBBB21}" type="presOf" srcId="{18B5F59F-2A07-4F4D-938C-717D6A98A05D}" destId="{002C1259-AE5C-40F5-A337-ED7A6182CEC9}" srcOrd="0" destOrd="0" presId="urn:microsoft.com/office/officeart/2008/layout/AlternatingHexagons"/>
    <dgm:cxn modelId="{3D988A83-534E-40CF-831E-BB347E39AA33}" type="presOf" srcId="{0DC2856E-3692-4ECE-B31F-34FC4ED62560}" destId="{C04305B3-1C8B-4D6D-8E07-F95763B0AC91}" srcOrd="0" destOrd="0" presId="urn:microsoft.com/office/officeart/2008/layout/AlternatingHexagons"/>
    <dgm:cxn modelId="{C6330B83-CDEF-434A-A2B5-5E6B265239D5}" srcId="{67AB6679-3915-4C71-B30D-6EB32E832C0B}" destId="{09362851-A766-4378-A4C2-22B2E0699BAC}" srcOrd="1" destOrd="0" parTransId="{0F4809FA-C60D-41B9-B409-8F03DD4FA393}" sibTransId="{4A37E324-232B-46DE-B600-AE1A9A8871BE}"/>
    <dgm:cxn modelId="{BA9F662C-92BD-4CC3-B9C3-0972DD0046E4}" type="presOf" srcId="{11AE26C1-D810-424A-B057-38A807D94399}" destId="{CCA31669-52B7-4623-9668-274A6F762B6B}" srcOrd="0" destOrd="0" presId="urn:microsoft.com/office/officeart/2008/layout/AlternatingHexagons"/>
    <dgm:cxn modelId="{DEF0DCFE-A310-4E8C-8134-D951D555CB83}" type="presOf" srcId="{4A37E324-232B-46DE-B600-AE1A9A8871BE}" destId="{C444B67B-62B8-4F51-8D18-25FB97DBC990}" srcOrd="0" destOrd="0" presId="urn:microsoft.com/office/officeart/2008/layout/AlternatingHexagons"/>
    <dgm:cxn modelId="{A3FB45FF-197A-49A9-99ED-6FBEDE8D76B1}" srcId="{67AB6679-3915-4C71-B30D-6EB32E832C0B}" destId="{11AE26C1-D810-424A-B057-38A807D94399}" srcOrd="0" destOrd="0" parTransId="{89521929-C089-4004-B7C3-E40A012C4E09}" sibTransId="{E42D86F6-0A3A-43FC-B990-B64D260EA883}"/>
    <dgm:cxn modelId="{42B6F13A-E399-45C9-97E8-6FE20F0E7D12}" type="presOf" srcId="{67AB6679-3915-4C71-B30D-6EB32E832C0B}" destId="{5DB69684-D479-4FE3-8162-D55175470BA3}" srcOrd="0" destOrd="0" presId="urn:microsoft.com/office/officeart/2008/layout/AlternatingHexagons"/>
    <dgm:cxn modelId="{2C9693AA-2E39-4F20-8D6C-A962F244C5F4}" type="presOf" srcId="{3CA86F0F-0498-4C04-B5B8-22E5C0519944}" destId="{C05F2E77-DD23-406F-86D8-DC3887FB41E9}" srcOrd="0" destOrd="0" presId="urn:microsoft.com/office/officeart/2008/layout/AlternatingHexagons"/>
    <dgm:cxn modelId="{8AB0A5A6-D919-417D-A175-DB35CB253A9E}" srcId="{67AB6679-3915-4C71-B30D-6EB32E832C0B}" destId="{0DC2856E-3692-4ECE-B31F-34FC4ED62560}" srcOrd="2" destOrd="0" parTransId="{8E20008D-CDAD-4A92-8DD9-A6F0345BE99D}" sibTransId="{3CA86F0F-0498-4C04-B5B8-22E5C0519944}"/>
    <dgm:cxn modelId="{09167AA8-EA77-4D76-ACFB-3A5CF0CC5B02}" type="presParOf" srcId="{5DB69684-D479-4FE3-8162-D55175470BA3}" destId="{1F2A2694-E9C5-4B23-AA48-AF7D6523800A}" srcOrd="0" destOrd="0" presId="urn:microsoft.com/office/officeart/2008/layout/AlternatingHexagons"/>
    <dgm:cxn modelId="{F3B9CC6A-CF22-4DAA-9DF8-753D96C4E604}" type="presParOf" srcId="{1F2A2694-E9C5-4B23-AA48-AF7D6523800A}" destId="{CCA31669-52B7-4623-9668-274A6F762B6B}" srcOrd="0" destOrd="0" presId="urn:microsoft.com/office/officeart/2008/layout/AlternatingHexagons"/>
    <dgm:cxn modelId="{F5AE6F72-3F20-4C53-9248-52E7860552E2}" type="presParOf" srcId="{1F2A2694-E9C5-4B23-AA48-AF7D6523800A}" destId="{002C1259-AE5C-40F5-A337-ED7A6182CEC9}" srcOrd="1" destOrd="0" presId="urn:microsoft.com/office/officeart/2008/layout/AlternatingHexagons"/>
    <dgm:cxn modelId="{AF8514A9-481D-4342-822A-510CF9B37D02}" type="presParOf" srcId="{1F2A2694-E9C5-4B23-AA48-AF7D6523800A}" destId="{5E2FAA16-F617-4431-99D4-60F089DE92A3}" srcOrd="2" destOrd="0" presId="urn:microsoft.com/office/officeart/2008/layout/AlternatingHexagons"/>
    <dgm:cxn modelId="{DB8F0DA7-5E85-4F4F-A966-3AF979993E06}" type="presParOf" srcId="{1F2A2694-E9C5-4B23-AA48-AF7D6523800A}" destId="{FDB9B7E7-2133-4732-8F83-530B096283B4}" srcOrd="3" destOrd="0" presId="urn:microsoft.com/office/officeart/2008/layout/AlternatingHexagons"/>
    <dgm:cxn modelId="{5F1EAB39-A65D-4F28-A890-52A179CAB7B6}" type="presParOf" srcId="{1F2A2694-E9C5-4B23-AA48-AF7D6523800A}" destId="{27688062-7CEE-473F-BEC8-783AD7450638}" srcOrd="4" destOrd="0" presId="urn:microsoft.com/office/officeart/2008/layout/AlternatingHexagons"/>
    <dgm:cxn modelId="{C56988E0-E29D-4040-8FAE-32BF342D0C28}" type="presParOf" srcId="{5DB69684-D479-4FE3-8162-D55175470BA3}" destId="{23925147-5F4A-4BC7-9501-0B9A78275E81}" srcOrd="1" destOrd="0" presId="urn:microsoft.com/office/officeart/2008/layout/AlternatingHexagons"/>
    <dgm:cxn modelId="{CBE2C8E2-70C3-40B8-A488-975AAE647614}" type="presParOf" srcId="{5DB69684-D479-4FE3-8162-D55175470BA3}" destId="{7F05375F-8861-4F9C-858B-8BC3CE0A2D05}" srcOrd="2" destOrd="0" presId="urn:microsoft.com/office/officeart/2008/layout/AlternatingHexagons"/>
    <dgm:cxn modelId="{4ED0CFDB-D8BC-41E0-9143-34F323C62BA9}" type="presParOf" srcId="{7F05375F-8861-4F9C-858B-8BC3CE0A2D05}" destId="{7F25F220-957A-47AE-8DFB-5C73088A331F}" srcOrd="0" destOrd="0" presId="urn:microsoft.com/office/officeart/2008/layout/AlternatingHexagons"/>
    <dgm:cxn modelId="{1C0BC27B-2A20-458D-A4CB-1B9CE0AC906F}" type="presParOf" srcId="{7F05375F-8861-4F9C-858B-8BC3CE0A2D05}" destId="{C41B542E-BE02-496D-8003-33DFDEB4B6F3}" srcOrd="1" destOrd="0" presId="urn:microsoft.com/office/officeart/2008/layout/AlternatingHexagons"/>
    <dgm:cxn modelId="{DC4020AB-9357-48F7-ADC5-65FD96FE8AF6}" type="presParOf" srcId="{7F05375F-8861-4F9C-858B-8BC3CE0A2D05}" destId="{27F4C21D-5272-43B4-A8B9-5F93D1D26B43}" srcOrd="2" destOrd="0" presId="urn:microsoft.com/office/officeart/2008/layout/AlternatingHexagons"/>
    <dgm:cxn modelId="{36979085-6BC3-45E9-9A70-F93F6894A00D}" type="presParOf" srcId="{7F05375F-8861-4F9C-858B-8BC3CE0A2D05}" destId="{921136C1-6083-461E-BB29-688954898439}" srcOrd="3" destOrd="0" presId="urn:microsoft.com/office/officeart/2008/layout/AlternatingHexagons"/>
    <dgm:cxn modelId="{89F7AC60-905D-4C8E-95FA-E0EA10BD616D}" type="presParOf" srcId="{7F05375F-8861-4F9C-858B-8BC3CE0A2D05}" destId="{C444B67B-62B8-4F51-8D18-25FB97DBC990}" srcOrd="4" destOrd="0" presId="urn:microsoft.com/office/officeart/2008/layout/AlternatingHexagons"/>
    <dgm:cxn modelId="{7E5CC879-FCC2-4A44-9495-3B72C874D6B5}" type="presParOf" srcId="{5DB69684-D479-4FE3-8162-D55175470BA3}" destId="{40EC5840-FF0A-4D45-A4A9-73EEB790862E}" srcOrd="3" destOrd="0" presId="urn:microsoft.com/office/officeart/2008/layout/AlternatingHexagons"/>
    <dgm:cxn modelId="{0FB8FA90-4111-421A-8501-F778E71DFFAD}" type="presParOf" srcId="{5DB69684-D479-4FE3-8162-D55175470BA3}" destId="{C05DEBEE-26C2-4DCD-AF2A-CA37A03B6130}" srcOrd="4" destOrd="0" presId="urn:microsoft.com/office/officeart/2008/layout/AlternatingHexagons"/>
    <dgm:cxn modelId="{7A59D7EF-2106-4DD8-A898-AF3E70B72225}" type="presParOf" srcId="{C05DEBEE-26C2-4DCD-AF2A-CA37A03B6130}" destId="{C04305B3-1C8B-4D6D-8E07-F95763B0AC91}" srcOrd="0" destOrd="0" presId="urn:microsoft.com/office/officeart/2008/layout/AlternatingHexagons"/>
    <dgm:cxn modelId="{0DC64789-0F2F-4443-B483-7FC4F6D9EEF2}" type="presParOf" srcId="{C05DEBEE-26C2-4DCD-AF2A-CA37A03B6130}" destId="{8C6EFC1A-C14F-41E5-ACC3-B6C0998DEA16}" srcOrd="1" destOrd="0" presId="urn:microsoft.com/office/officeart/2008/layout/AlternatingHexagons"/>
    <dgm:cxn modelId="{5BDA6D36-37D1-4CD1-848C-07FE275274C2}" type="presParOf" srcId="{C05DEBEE-26C2-4DCD-AF2A-CA37A03B6130}" destId="{410A151F-1055-4D75-8E57-D8BA3E2F4E9A}" srcOrd="2" destOrd="0" presId="urn:microsoft.com/office/officeart/2008/layout/AlternatingHexagons"/>
    <dgm:cxn modelId="{BB1D18FF-321C-4056-AF0F-10BAE0DB5FF2}" type="presParOf" srcId="{C05DEBEE-26C2-4DCD-AF2A-CA37A03B6130}" destId="{D9661448-1102-4DB5-B523-A6B580D7F7BC}" srcOrd="3" destOrd="0" presId="urn:microsoft.com/office/officeart/2008/layout/AlternatingHexagons"/>
    <dgm:cxn modelId="{339AF06F-D400-4389-A324-5ADA3A1F0B5D}" type="presParOf" srcId="{C05DEBEE-26C2-4DCD-AF2A-CA37A03B6130}" destId="{C05F2E77-DD23-406F-86D8-DC3887FB41E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10DD38-E0A8-41A3-BDDE-B8C7DDDE6E59}"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CO"/>
        </a:p>
      </dgm:t>
    </dgm:pt>
    <dgm:pt modelId="{16345E8C-311B-462C-8A75-E9248DB20820}">
      <dgm:prSet custT="1"/>
      <dgm:spPr/>
      <dgm:t>
        <a:bodyPr/>
        <a:lstStyle/>
        <a:p>
          <a:pPr rtl="0"/>
          <a:r>
            <a:rPr lang="es-CO" sz="1800" b="1" dirty="0" smtClean="0">
              <a:latin typeface="Comic Sans MS" pitchFamily="66" charset="0"/>
            </a:rPr>
            <a:t>1.</a:t>
          </a:r>
          <a:r>
            <a:rPr lang="es-CO" sz="1800" b="1" u="sng" dirty="0" smtClean="0">
              <a:latin typeface="Comic Sans MS" pitchFamily="66" charset="0"/>
            </a:rPr>
            <a:t>Ruido constante</a:t>
          </a:r>
          <a:r>
            <a:rPr lang="es-CO" sz="1800" dirty="0" smtClean="0">
              <a:latin typeface="Comic Sans MS" pitchFamily="66" charset="0"/>
            </a:rPr>
            <a:t/>
          </a:r>
          <a:br>
            <a:rPr lang="es-CO" sz="1800" dirty="0" smtClean="0">
              <a:latin typeface="Comic Sans MS" pitchFamily="66" charset="0"/>
            </a:rPr>
          </a:br>
          <a:r>
            <a:rPr lang="es-CO" sz="1800" dirty="0" smtClean="0">
              <a:latin typeface="Comic Sans MS" pitchFamily="66" charset="0"/>
            </a:rPr>
            <a:t>Es aquel cuyos niveles de presión sonora no presenta oscilaciones y se mantiene relativamente constantes a través del tiempo. </a:t>
          </a:r>
          <a:endParaRPr lang="es-CO" sz="1800" dirty="0">
            <a:latin typeface="Comic Sans MS" pitchFamily="66" charset="0"/>
          </a:endParaRPr>
        </a:p>
      </dgm:t>
    </dgm:pt>
    <dgm:pt modelId="{51D3DF72-DB71-4C3F-A361-1F7440133AD4}" type="parTrans" cxnId="{EF378ADD-0529-45C7-A7EF-8FD7A6B19912}">
      <dgm:prSet/>
      <dgm:spPr/>
      <dgm:t>
        <a:bodyPr/>
        <a:lstStyle/>
        <a:p>
          <a:endParaRPr lang="es-CO"/>
        </a:p>
      </dgm:t>
    </dgm:pt>
    <dgm:pt modelId="{806D47B9-1C4A-48BC-A929-DA846C8FECED}" type="sibTrans" cxnId="{EF378ADD-0529-45C7-A7EF-8FD7A6B19912}">
      <dgm:prSet/>
      <dgm:spPr/>
      <dgm:t>
        <a:bodyPr/>
        <a:lstStyle/>
        <a:p>
          <a:endParaRPr lang="es-CO"/>
        </a:p>
      </dgm:t>
    </dgm:pt>
    <dgm:pt modelId="{13F33EF2-85BC-41A5-A0A6-5ED17695AA51}">
      <dgm:prSet custT="1"/>
      <dgm:spPr/>
      <dgm:t>
        <a:bodyPr/>
        <a:lstStyle/>
        <a:p>
          <a:r>
            <a:rPr lang="es-CO" sz="1800" b="1" dirty="0" smtClean="0">
              <a:latin typeface="Comic Sans MS" pitchFamily="66" charset="0"/>
            </a:rPr>
            <a:t>2. </a:t>
          </a:r>
          <a:r>
            <a:rPr lang="es-CO" sz="1800" b="1" u="sng" dirty="0" smtClean="0">
              <a:latin typeface="Comic Sans MS" pitchFamily="66" charset="0"/>
            </a:rPr>
            <a:t>Ruido intermitente</a:t>
          </a:r>
          <a:r>
            <a:rPr lang="es-CO" sz="1800" dirty="0" smtClean="0">
              <a:latin typeface="Comic Sans MS" pitchFamily="66" charset="0"/>
            </a:rPr>
            <a:t/>
          </a:r>
          <a:br>
            <a:rPr lang="es-CO" sz="1800" dirty="0" smtClean="0">
              <a:latin typeface="Comic Sans MS" pitchFamily="66" charset="0"/>
            </a:rPr>
          </a:br>
          <a:r>
            <a:rPr lang="es-CO" sz="1800" dirty="0" smtClean="0">
              <a:latin typeface="Comic Sans MS" pitchFamily="66" charset="0"/>
            </a:rPr>
            <a:t>Es aquel en el cual se presentan subidas bruscas y repentinas de la intensidad sonora en forma periódica. </a:t>
          </a:r>
        </a:p>
      </dgm:t>
    </dgm:pt>
    <dgm:pt modelId="{687DE196-C55B-4AD5-AE9D-53C52C8C088B}" type="parTrans" cxnId="{C7374B0A-D223-4F52-8637-0BE01E93B399}">
      <dgm:prSet/>
      <dgm:spPr/>
      <dgm:t>
        <a:bodyPr/>
        <a:lstStyle/>
        <a:p>
          <a:endParaRPr lang="es-CO"/>
        </a:p>
      </dgm:t>
    </dgm:pt>
    <dgm:pt modelId="{C0A30528-3061-464B-AA8E-4AA141AE64FF}" type="sibTrans" cxnId="{C7374B0A-D223-4F52-8637-0BE01E93B399}">
      <dgm:prSet/>
      <dgm:spPr/>
      <dgm:t>
        <a:bodyPr/>
        <a:lstStyle/>
        <a:p>
          <a:endParaRPr lang="es-CO"/>
        </a:p>
      </dgm:t>
    </dgm:pt>
    <dgm:pt modelId="{F9D61F5D-94E2-4C17-832F-4348FD1F881E}">
      <dgm:prSet custT="1"/>
      <dgm:spPr/>
      <dgm:t>
        <a:bodyPr/>
        <a:lstStyle/>
        <a:p>
          <a:r>
            <a:rPr lang="es-CO" sz="1800" b="1" dirty="0" smtClean="0">
              <a:latin typeface="Comic Sans MS" pitchFamily="66" charset="0"/>
            </a:rPr>
            <a:t>3. </a:t>
          </a:r>
          <a:r>
            <a:rPr lang="es-CO" sz="1800" b="1" u="sng" dirty="0" smtClean="0">
              <a:latin typeface="Comic Sans MS" pitchFamily="66" charset="0"/>
            </a:rPr>
            <a:t>Ruido de impacto</a:t>
          </a:r>
          <a:r>
            <a:rPr lang="es-CO" sz="1800" dirty="0" smtClean="0">
              <a:latin typeface="Comic Sans MS" pitchFamily="66" charset="0"/>
            </a:rPr>
            <a:t/>
          </a:r>
          <a:br>
            <a:rPr lang="es-CO" sz="1800" dirty="0" smtClean="0">
              <a:latin typeface="Comic Sans MS" pitchFamily="66" charset="0"/>
            </a:rPr>
          </a:br>
          <a:r>
            <a:rPr lang="es-CO" sz="1800" dirty="0" smtClean="0">
              <a:latin typeface="Comic Sans MS" pitchFamily="66" charset="0"/>
            </a:rPr>
            <a:t>Es aquel en el que se presentan variaciones rápidas de un nivel de presión sonora en intervalos de tiempo menores. </a:t>
          </a:r>
        </a:p>
      </dgm:t>
    </dgm:pt>
    <dgm:pt modelId="{8E7AA45D-C049-4223-9EC7-C6488608F351}" type="parTrans" cxnId="{B3B3C159-B056-4C4A-AF6C-81512F87586D}">
      <dgm:prSet/>
      <dgm:spPr/>
      <dgm:t>
        <a:bodyPr/>
        <a:lstStyle/>
        <a:p>
          <a:endParaRPr lang="es-CO"/>
        </a:p>
      </dgm:t>
    </dgm:pt>
    <dgm:pt modelId="{CA7D1521-8277-45C9-A4F1-F4ABCF841C44}" type="sibTrans" cxnId="{B3B3C159-B056-4C4A-AF6C-81512F87586D}">
      <dgm:prSet/>
      <dgm:spPr/>
      <dgm:t>
        <a:bodyPr/>
        <a:lstStyle/>
        <a:p>
          <a:endParaRPr lang="es-CO"/>
        </a:p>
      </dgm:t>
    </dgm:pt>
    <dgm:pt modelId="{55ACB12D-3CFA-4A04-976D-7203A833E704}" type="pres">
      <dgm:prSet presAssocID="{AF10DD38-E0A8-41A3-BDDE-B8C7DDDE6E59}" presName="Name0" presStyleCnt="0">
        <dgm:presLayoutVars>
          <dgm:chPref val="3"/>
          <dgm:dir/>
          <dgm:animLvl val="lvl"/>
          <dgm:resizeHandles/>
        </dgm:presLayoutVars>
      </dgm:prSet>
      <dgm:spPr/>
      <dgm:t>
        <a:bodyPr/>
        <a:lstStyle/>
        <a:p>
          <a:endParaRPr lang="es-CO"/>
        </a:p>
      </dgm:t>
    </dgm:pt>
    <dgm:pt modelId="{9D31306F-A0F8-4FA5-B09D-4A0BA8B839A3}" type="pres">
      <dgm:prSet presAssocID="{16345E8C-311B-462C-8A75-E9248DB20820}" presName="horFlow" presStyleCnt="0"/>
      <dgm:spPr/>
    </dgm:pt>
    <dgm:pt modelId="{653734FA-AB3D-4D14-A2B0-3B06B32826CF}" type="pres">
      <dgm:prSet presAssocID="{16345E8C-311B-462C-8A75-E9248DB20820}" presName="bigChev" presStyleLbl="node1" presStyleIdx="0" presStyleCnt="3" custScaleX="120367" custLinFactNeighborX="-38315" custLinFactNeighborY="11483"/>
      <dgm:spPr/>
      <dgm:t>
        <a:bodyPr/>
        <a:lstStyle/>
        <a:p>
          <a:endParaRPr lang="es-CO"/>
        </a:p>
      </dgm:t>
    </dgm:pt>
    <dgm:pt modelId="{A086369E-3E71-435C-A2CC-76820E8D5C1B}" type="pres">
      <dgm:prSet presAssocID="{16345E8C-311B-462C-8A75-E9248DB20820}" presName="vSp" presStyleCnt="0"/>
      <dgm:spPr/>
    </dgm:pt>
    <dgm:pt modelId="{D8FF3A0A-198E-497B-B00A-8538B7569216}" type="pres">
      <dgm:prSet presAssocID="{13F33EF2-85BC-41A5-A0A6-5ED17695AA51}" presName="horFlow" presStyleCnt="0"/>
      <dgm:spPr/>
    </dgm:pt>
    <dgm:pt modelId="{A498C2DA-92AC-4691-A37D-B5835BEE2548}" type="pres">
      <dgm:prSet presAssocID="{13F33EF2-85BC-41A5-A0A6-5ED17695AA51}" presName="bigChev" presStyleLbl="node1" presStyleIdx="1" presStyleCnt="3" custScaleX="120607" custLinFactNeighborX="-34536" custLinFactNeighborY="2351"/>
      <dgm:spPr/>
      <dgm:t>
        <a:bodyPr/>
        <a:lstStyle/>
        <a:p>
          <a:endParaRPr lang="es-CO"/>
        </a:p>
      </dgm:t>
    </dgm:pt>
    <dgm:pt modelId="{874FA2C2-F0F5-4EEA-B0F3-05AC364CCF0E}" type="pres">
      <dgm:prSet presAssocID="{13F33EF2-85BC-41A5-A0A6-5ED17695AA51}" presName="vSp" presStyleCnt="0"/>
      <dgm:spPr/>
    </dgm:pt>
    <dgm:pt modelId="{21238B0A-A08F-4977-A732-B48635368B47}" type="pres">
      <dgm:prSet presAssocID="{F9D61F5D-94E2-4C17-832F-4348FD1F881E}" presName="horFlow" presStyleCnt="0"/>
      <dgm:spPr/>
    </dgm:pt>
    <dgm:pt modelId="{B6363B45-09B1-49BD-8CA3-6F80DFE651A3}" type="pres">
      <dgm:prSet presAssocID="{F9D61F5D-94E2-4C17-832F-4348FD1F881E}" presName="bigChev" presStyleLbl="node1" presStyleIdx="2" presStyleCnt="3" custScaleX="122909" custLinFactNeighborX="-38315" custLinFactNeighborY="-1727"/>
      <dgm:spPr/>
      <dgm:t>
        <a:bodyPr/>
        <a:lstStyle/>
        <a:p>
          <a:endParaRPr lang="es-CO"/>
        </a:p>
      </dgm:t>
    </dgm:pt>
  </dgm:ptLst>
  <dgm:cxnLst>
    <dgm:cxn modelId="{C0A41BAA-A408-4AD9-8D0D-09681B7020BB}" type="presOf" srcId="{F9D61F5D-94E2-4C17-832F-4348FD1F881E}" destId="{B6363B45-09B1-49BD-8CA3-6F80DFE651A3}" srcOrd="0" destOrd="0" presId="urn:microsoft.com/office/officeart/2005/8/layout/lProcess3"/>
    <dgm:cxn modelId="{EF378ADD-0529-45C7-A7EF-8FD7A6B19912}" srcId="{AF10DD38-E0A8-41A3-BDDE-B8C7DDDE6E59}" destId="{16345E8C-311B-462C-8A75-E9248DB20820}" srcOrd="0" destOrd="0" parTransId="{51D3DF72-DB71-4C3F-A361-1F7440133AD4}" sibTransId="{806D47B9-1C4A-48BC-A929-DA846C8FECED}"/>
    <dgm:cxn modelId="{C7374B0A-D223-4F52-8637-0BE01E93B399}" srcId="{AF10DD38-E0A8-41A3-BDDE-B8C7DDDE6E59}" destId="{13F33EF2-85BC-41A5-A0A6-5ED17695AA51}" srcOrd="1" destOrd="0" parTransId="{687DE196-C55B-4AD5-AE9D-53C52C8C088B}" sibTransId="{C0A30528-3061-464B-AA8E-4AA141AE64FF}"/>
    <dgm:cxn modelId="{0A43DF3C-DE77-4468-9ED3-F5CE03052823}" type="presOf" srcId="{AF10DD38-E0A8-41A3-BDDE-B8C7DDDE6E59}" destId="{55ACB12D-3CFA-4A04-976D-7203A833E704}" srcOrd="0" destOrd="0" presId="urn:microsoft.com/office/officeart/2005/8/layout/lProcess3"/>
    <dgm:cxn modelId="{BF52F6DA-B4D3-40C2-A35B-B4642698FE55}" type="presOf" srcId="{16345E8C-311B-462C-8A75-E9248DB20820}" destId="{653734FA-AB3D-4D14-A2B0-3B06B32826CF}" srcOrd="0" destOrd="0" presId="urn:microsoft.com/office/officeart/2005/8/layout/lProcess3"/>
    <dgm:cxn modelId="{D6F00F4C-0FA2-4E45-9F04-8B7DB81BAE08}" type="presOf" srcId="{13F33EF2-85BC-41A5-A0A6-5ED17695AA51}" destId="{A498C2DA-92AC-4691-A37D-B5835BEE2548}" srcOrd="0" destOrd="0" presId="urn:microsoft.com/office/officeart/2005/8/layout/lProcess3"/>
    <dgm:cxn modelId="{B3B3C159-B056-4C4A-AF6C-81512F87586D}" srcId="{AF10DD38-E0A8-41A3-BDDE-B8C7DDDE6E59}" destId="{F9D61F5D-94E2-4C17-832F-4348FD1F881E}" srcOrd="2" destOrd="0" parTransId="{8E7AA45D-C049-4223-9EC7-C6488608F351}" sibTransId="{CA7D1521-8277-45C9-A4F1-F4ABCF841C44}"/>
    <dgm:cxn modelId="{B959EDC3-9527-45DC-94D6-AB1CC6EDA33C}" type="presParOf" srcId="{55ACB12D-3CFA-4A04-976D-7203A833E704}" destId="{9D31306F-A0F8-4FA5-B09D-4A0BA8B839A3}" srcOrd="0" destOrd="0" presId="urn:microsoft.com/office/officeart/2005/8/layout/lProcess3"/>
    <dgm:cxn modelId="{11288B07-683C-45AF-A008-BEE67BDEDFF1}" type="presParOf" srcId="{9D31306F-A0F8-4FA5-B09D-4A0BA8B839A3}" destId="{653734FA-AB3D-4D14-A2B0-3B06B32826CF}" srcOrd="0" destOrd="0" presId="urn:microsoft.com/office/officeart/2005/8/layout/lProcess3"/>
    <dgm:cxn modelId="{3D276A3A-2A0F-461C-86E4-946698EE9E57}" type="presParOf" srcId="{55ACB12D-3CFA-4A04-976D-7203A833E704}" destId="{A086369E-3E71-435C-A2CC-76820E8D5C1B}" srcOrd="1" destOrd="0" presId="urn:microsoft.com/office/officeart/2005/8/layout/lProcess3"/>
    <dgm:cxn modelId="{F39FA4CC-3800-45B7-8FA1-1E78E511676F}" type="presParOf" srcId="{55ACB12D-3CFA-4A04-976D-7203A833E704}" destId="{D8FF3A0A-198E-497B-B00A-8538B7569216}" srcOrd="2" destOrd="0" presId="urn:microsoft.com/office/officeart/2005/8/layout/lProcess3"/>
    <dgm:cxn modelId="{B0A8539F-D770-496E-A2C3-7A7BDE743904}" type="presParOf" srcId="{D8FF3A0A-198E-497B-B00A-8538B7569216}" destId="{A498C2DA-92AC-4691-A37D-B5835BEE2548}" srcOrd="0" destOrd="0" presId="urn:microsoft.com/office/officeart/2005/8/layout/lProcess3"/>
    <dgm:cxn modelId="{8A49F84F-D3B9-46A4-BB8D-19372B042241}" type="presParOf" srcId="{55ACB12D-3CFA-4A04-976D-7203A833E704}" destId="{874FA2C2-F0F5-4EEA-B0F3-05AC364CCF0E}" srcOrd="3" destOrd="0" presId="urn:microsoft.com/office/officeart/2005/8/layout/lProcess3"/>
    <dgm:cxn modelId="{BCEE5CC7-144A-49BA-BFED-649CC84B2B61}" type="presParOf" srcId="{55ACB12D-3CFA-4A04-976D-7203A833E704}" destId="{21238B0A-A08F-4977-A732-B48635368B47}" srcOrd="4" destOrd="0" presId="urn:microsoft.com/office/officeart/2005/8/layout/lProcess3"/>
    <dgm:cxn modelId="{54E12394-2820-4889-852F-0CF704C65A76}" type="presParOf" srcId="{21238B0A-A08F-4977-A732-B48635368B47}" destId="{B6363B45-09B1-49BD-8CA3-6F80DFE651A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C35DB0-A5A2-4237-A5EF-59FE4703E3FC}" type="doc">
      <dgm:prSet loTypeId="urn:microsoft.com/office/officeart/2005/8/layout/cycle3" loCatId="cycle" qsTypeId="urn:microsoft.com/office/officeart/2005/8/quickstyle/simple5" qsCatId="simple" csTypeId="urn:microsoft.com/office/officeart/2005/8/colors/colorful2" csCatId="colorful" phldr="1"/>
      <dgm:spPr/>
      <dgm:t>
        <a:bodyPr/>
        <a:lstStyle/>
        <a:p>
          <a:endParaRPr lang="es-MX"/>
        </a:p>
      </dgm:t>
    </dgm:pt>
    <dgm:pt modelId="{D170B80F-3E2B-45D9-97A7-93A60EC39620}">
      <dgm:prSet phldrT="[Texto]" custT="1"/>
      <dgm:spPr/>
      <dgm:t>
        <a:bodyPr/>
        <a:lstStyle/>
        <a:p>
          <a:r>
            <a:rPr lang="es-CO" sz="1600" dirty="0" smtClean="0">
              <a:solidFill>
                <a:schemeClr val="tx1"/>
              </a:solidFill>
              <a:latin typeface="Comic Sans MS" pitchFamily="66" charset="0"/>
            </a:rPr>
            <a:t>Alteraciones respiratorias, dérmicas, oculares y del sistema nervioso central, cuando el aire esta contaminado.</a:t>
          </a:r>
          <a:endParaRPr lang="es-MX" sz="1600" dirty="0">
            <a:solidFill>
              <a:schemeClr val="tx1"/>
            </a:solidFill>
            <a:latin typeface="Comic Sans MS" pitchFamily="66" charset="0"/>
          </a:endParaRPr>
        </a:p>
      </dgm:t>
    </dgm:pt>
    <dgm:pt modelId="{A9E7451B-7BD8-40DC-8AF0-BDC409C1EF99}" type="parTrans" cxnId="{34D1DB01-9377-4B0B-A554-EE31F72FD9F2}">
      <dgm:prSet/>
      <dgm:spPr/>
      <dgm:t>
        <a:bodyPr/>
        <a:lstStyle/>
        <a:p>
          <a:endParaRPr lang="es-MX"/>
        </a:p>
      </dgm:t>
    </dgm:pt>
    <dgm:pt modelId="{8B9E8CA9-A6A6-4025-AF95-0C3245DFB11B}" type="sibTrans" cxnId="{34D1DB01-9377-4B0B-A554-EE31F72FD9F2}">
      <dgm:prSet/>
      <dgm:spPr/>
      <dgm:t>
        <a:bodyPr/>
        <a:lstStyle/>
        <a:p>
          <a:endParaRPr lang="es-MX"/>
        </a:p>
      </dgm:t>
    </dgm:pt>
    <dgm:pt modelId="{0144D66E-CA1E-4D17-9490-89756210A1AD}">
      <dgm:prSet custT="1"/>
      <dgm:spPr/>
      <dgm:t>
        <a:bodyPr/>
        <a:lstStyle/>
        <a:p>
          <a:r>
            <a:rPr lang="es-CO" sz="1600" dirty="0" smtClean="0">
              <a:solidFill>
                <a:schemeClr val="tx1"/>
              </a:solidFill>
              <a:latin typeface="Comic Sans MS" pitchFamily="66" charset="0"/>
            </a:rPr>
            <a:t>Disminución en el rendimiento personal del trabajador por la presencia de un ambiente incomodo y fatigable</a:t>
          </a:r>
          <a:r>
            <a:rPr lang="es-CO" sz="1000" dirty="0" smtClean="0">
              <a:solidFill>
                <a:schemeClr val="tx1"/>
              </a:solidFill>
            </a:rPr>
            <a:t>.</a:t>
          </a:r>
        </a:p>
      </dgm:t>
    </dgm:pt>
    <dgm:pt modelId="{DB57661B-7094-4364-AC6D-C01B8482E76A}" type="parTrans" cxnId="{C551033E-FD7D-4173-8322-D6460109BFDC}">
      <dgm:prSet/>
      <dgm:spPr/>
      <dgm:t>
        <a:bodyPr/>
        <a:lstStyle/>
        <a:p>
          <a:endParaRPr lang="es-CO"/>
        </a:p>
      </dgm:t>
    </dgm:pt>
    <dgm:pt modelId="{E58A7B92-A7EF-4F2E-9CA6-703AB37AD822}" type="sibTrans" cxnId="{C551033E-FD7D-4173-8322-D6460109BFDC}">
      <dgm:prSet/>
      <dgm:spPr/>
      <dgm:t>
        <a:bodyPr/>
        <a:lstStyle/>
        <a:p>
          <a:endParaRPr lang="es-CO"/>
        </a:p>
      </dgm:t>
    </dgm:pt>
    <dgm:pt modelId="{194A6289-FBE7-43B7-B4EA-2A863F0323BC}">
      <dgm:prSet custT="1"/>
      <dgm:spPr/>
      <dgm:t>
        <a:bodyPr/>
        <a:lstStyle/>
        <a:p>
          <a:r>
            <a:rPr lang="es-CO" sz="1400" dirty="0" smtClean="0">
              <a:solidFill>
                <a:schemeClr val="tx1"/>
              </a:solidFill>
              <a:latin typeface="Comic Sans MS" pitchFamily="66" charset="0"/>
            </a:rPr>
            <a:t>Posible riesgo de intoxicaciones ocupacionales por sustancias químicas, cuando estas, por defectos en los sistemas de ventilación, sobrepasan los valores límites permisibles</a:t>
          </a:r>
          <a:r>
            <a:rPr lang="es-CO" sz="1000" dirty="0" smtClean="0">
              <a:solidFill>
                <a:schemeClr val="tx1"/>
              </a:solidFill>
            </a:rPr>
            <a:t>.</a:t>
          </a:r>
        </a:p>
      </dgm:t>
    </dgm:pt>
    <dgm:pt modelId="{207C511D-9B0B-4B93-BF1D-813D000383A5}" type="parTrans" cxnId="{92C254C4-CC0F-4414-84C7-06E6D83D464C}">
      <dgm:prSet/>
      <dgm:spPr/>
      <dgm:t>
        <a:bodyPr/>
        <a:lstStyle/>
        <a:p>
          <a:endParaRPr lang="es-CO"/>
        </a:p>
      </dgm:t>
    </dgm:pt>
    <dgm:pt modelId="{AD3B0517-DCAF-4139-83C6-7F9089EDD669}" type="sibTrans" cxnId="{92C254C4-CC0F-4414-84C7-06E6D83D464C}">
      <dgm:prSet/>
      <dgm:spPr/>
      <dgm:t>
        <a:bodyPr/>
        <a:lstStyle/>
        <a:p>
          <a:endParaRPr lang="es-CO"/>
        </a:p>
      </dgm:t>
    </dgm:pt>
    <dgm:pt modelId="{3A1F135A-8FAA-43B8-B98B-67769381BFCE}">
      <dgm:prSet custT="1"/>
      <dgm:spPr/>
      <dgm:t>
        <a:bodyPr/>
        <a:lstStyle/>
        <a:p>
          <a:r>
            <a:rPr lang="es-CO" sz="1600" dirty="0" smtClean="0">
              <a:solidFill>
                <a:schemeClr val="tx1"/>
              </a:solidFill>
              <a:latin typeface="Comic Sans MS" pitchFamily="66" charset="0"/>
            </a:rPr>
            <a:t>Disminución en la cantidad y calidad de la producción</a:t>
          </a:r>
          <a:r>
            <a:rPr lang="es-CO" sz="1400" dirty="0" smtClean="0">
              <a:solidFill>
                <a:schemeClr val="tx1"/>
              </a:solidFill>
            </a:rPr>
            <a:t>.</a:t>
          </a:r>
        </a:p>
      </dgm:t>
    </dgm:pt>
    <dgm:pt modelId="{B310E738-462D-4770-8691-CE875DDFBD26}" type="parTrans" cxnId="{036DC8C3-234C-4F26-AD92-669CE255CD13}">
      <dgm:prSet/>
      <dgm:spPr/>
      <dgm:t>
        <a:bodyPr/>
        <a:lstStyle/>
        <a:p>
          <a:endParaRPr lang="es-CO"/>
        </a:p>
      </dgm:t>
    </dgm:pt>
    <dgm:pt modelId="{F93B43DC-5EDC-4559-BF31-520EAEFEAF70}" type="sibTrans" cxnId="{036DC8C3-234C-4F26-AD92-669CE255CD13}">
      <dgm:prSet/>
      <dgm:spPr/>
      <dgm:t>
        <a:bodyPr/>
        <a:lstStyle/>
        <a:p>
          <a:endParaRPr lang="es-CO"/>
        </a:p>
      </dgm:t>
    </dgm:pt>
    <dgm:pt modelId="{6F1D4FC1-D6F4-42AC-80CF-E5155764BC75}">
      <dgm:prSet custT="1"/>
      <dgm:spPr/>
      <dgm:t>
        <a:bodyPr/>
        <a:lstStyle/>
        <a:p>
          <a:r>
            <a:rPr lang="es-CO" sz="1400" dirty="0" smtClean="0">
              <a:solidFill>
                <a:schemeClr val="tx1"/>
              </a:solidFill>
              <a:latin typeface="Comic Sans MS" pitchFamily="66" charset="0"/>
            </a:rPr>
            <a:t>Creación de un ambiente de trabajo incomodo, que no incentiva al trabajador a laborar.</a:t>
          </a:r>
          <a:endParaRPr lang="es-CO" sz="1400" dirty="0">
            <a:solidFill>
              <a:schemeClr val="tx1"/>
            </a:solidFill>
            <a:latin typeface="Comic Sans MS" pitchFamily="66" charset="0"/>
          </a:endParaRPr>
        </a:p>
      </dgm:t>
    </dgm:pt>
    <dgm:pt modelId="{50C6945B-912D-4CAE-821A-51B3CA26F0F5}" type="parTrans" cxnId="{F45AD869-033D-439E-ACD0-6D1A903F45EA}">
      <dgm:prSet/>
      <dgm:spPr/>
      <dgm:t>
        <a:bodyPr/>
        <a:lstStyle/>
        <a:p>
          <a:endParaRPr lang="es-CO"/>
        </a:p>
      </dgm:t>
    </dgm:pt>
    <dgm:pt modelId="{9707599C-C32E-44FF-82BD-F5ECF9E90630}" type="sibTrans" cxnId="{F45AD869-033D-439E-ACD0-6D1A903F45EA}">
      <dgm:prSet/>
      <dgm:spPr/>
      <dgm:t>
        <a:bodyPr/>
        <a:lstStyle/>
        <a:p>
          <a:endParaRPr lang="es-CO"/>
        </a:p>
      </dgm:t>
    </dgm:pt>
    <dgm:pt modelId="{FF232F87-0A11-4DE1-AD2F-A7AF895098D8}" type="pres">
      <dgm:prSet presAssocID="{8DC35DB0-A5A2-4237-A5EF-59FE4703E3FC}" presName="Name0" presStyleCnt="0">
        <dgm:presLayoutVars>
          <dgm:dir/>
          <dgm:resizeHandles val="exact"/>
        </dgm:presLayoutVars>
      </dgm:prSet>
      <dgm:spPr/>
      <dgm:t>
        <a:bodyPr/>
        <a:lstStyle/>
        <a:p>
          <a:endParaRPr lang="es-CO"/>
        </a:p>
      </dgm:t>
    </dgm:pt>
    <dgm:pt modelId="{6D02FAF0-3D93-4DC4-9256-FF91310807EB}" type="pres">
      <dgm:prSet presAssocID="{8DC35DB0-A5A2-4237-A5EF-59FE4703E3FC}" presName="cycle" presStyleCnt="0"/>
      <dgm:spPr/>
      <dgm:t>
        <a:bodyPr/>
        <a:lstStyle/>
        <a:p>
          <a:endParaRPr lang="es-CO"/>
        </a:p>
      </dgm:t>
    </dgm:pt>
    <dgm:pt modelId="{A277A57A-EF33-4C85-85FF-118E5C13B3A7}" type="pres">
      <dgm:prSet presAssocID="{0144D66E-CA1E-4D17-9490-89756210A1AD}" presName="nodeFirstNode" presStyleLbl="node1" presStyleIdx="0" presStyleCnt="5" custScaleX="134119" custScaleY="125785" custRadScaleRad="99984" custRadScaleInc="-30">
        <dgm:presLayoutVars>
          <dgm:bulletEnabled val="1"/>
        </dgm:presLayoutVars>
      </dgm:prSet>
      <dgm:spPr/>
      <dgm:t>
        <a:bodyPr/>
        <a:lstStyle/>
        <a:p>
          <a:endParaRPr lang="es-CO"/>
        </a:p>
      </dgm:t>
    </dgm:pt>
    <dgm:pt modelId="{BB3467A0-9447-4330-89A0-D0B15D91ACC3}" type="pres">
      <dgm:prSet presAssocID="{E58A7B92-A7EF-4F2E-9CA6-703AB37AD822}" presName="sibTransFirstNode" presStyleLbl="bgShp" presStyleIdx="0" presStyleCnt="1"/>
      <dgm:spPr/>
      <dgm:t>
        <a:bodyPr/>
        <a:lstStyle/>
        <a:p>
          <a:endParaRPr lang="es-CO"/>
        </a:p>
      </dgm:t>
    </dgm:pt>
    <dgm:pt modelId="{F83EAC58-8FFC-4A90-9837-0E55369E76D8}" type="pres">
      <dgm:prSet presAssocID="{D170B80F-3E2B-45D9-97A7-93A60EC39620}" presName="nodeFollowingNodes" presStyleLbl="node1" presStyleIdx="1" presStyleCnt="5" custScaleX="124987" custScaleY="143784" custRadScaleRad="118027" custRadScaleInc="16460">
        <dgm:presLayoutVars>
          <dgm:bulletEnabled val="1"/>
        </dgm:presLayoutVars>
      </dgm:prSet>
      <dgm:spPr/>
      <dgm:t>
        <a:bodyPr/>
        <a:lstStyle/>
        <a:p>
          <a:endParaRPr lang="es-CO"/>
        </a:p>
      </dgm:t>
    </dgm:pt>
    <dgm:pt modelId="{83809EC2-F1A7-4DE3-8C55-98EAAA7D1176}" type="pres">
      <dgm:prSet presAssocID="{6F1D4FC1-D6F4-42AC-80CF-E5155764BC75}" presName="nodeFollowingNodes" presStyleLbl="node1" presStyleIdx="2" presStyleCnt="5" custScaleX="98587" custScaleY="118087" custRadScaleRad="101014" custRadScaleInc="-6665">
        <dgm:presLayoutVars>
          <dgm:bulletEnabled val="1"/>
        </dgm:presLayoutVars>
      </dgm:prSet>
      <dgm:spPr/>
      <dgm:t>
        <a:bodyPr/>
        <a:lstStyle/>
        <a:p>
          <a:endParaRPr lang="es-CO"/>
        </a:p>
      </dgm:t>
    </dgm:pt>
    <dgm:pt modelId="{460AEAA1-57E7-4166-A8D8-4328490B3867}" type="pres">
      <dgm:prSet presAssocID="{3A1F135A-8FAA-43B8-B98B-67769381BFCE}" presName="nodeFollowingNodes" presStyleLbl="node1" presStyleIdx="3" presStyleCnt="5" custScaleX="105205" custScaleY="125651" custRadScaleRad="104599" custRadScaleInc="7612">
        <dgm:presLayoutVars>
          <dgm:bulletEnabled val="1"/>
        </dgm:presLayoutVars>
      </dgm:prSet>
      <dgm:spPr/>
      <dgm:t>
        <a:bodyPr/>
        <a:lstStyle/>
        <a:p>
          <a:endParaRPr lang="es-CO"/>
        </a:p>
      </dgm:t>
    </dgm:pt>
    <dgm:pt modelId="{E8CFC3F2-8C7F-40DF-8DEF-D8738AA0CDBB}" type="pres">
      <dgm:prSet presAssocID="{194A6289-FBE7-43B7-B4EA-2A863F0323BC}" presName="nodeFollowingNodes" presStyleLbl="node1" presStyleIdx="4" presStyleCnt="5" custScaleX="130423" custScaleY="144081" custRadScaleRad="115252" custRadScaleInc="-18353">
        <dgm:presLayoutVars>
          <dgm:bulletEnabled val="1"/>
        </dgm:presLayoutVars>
      </dgm:prSet>
      <dgm:spPr/>
      <dgm:t>
        <a:bodyPr/>
        <a:lstStyle/>
        <a:p>
          <a:endParaRPr lang="es-CO"/>
        </a:p>
      </dgm:t>
    </dgm:pt>
  </dgm:ptLst>
  <dgm:cxnLst>
    <dgm:cxn modelId="{BF118D44-5272-496D-9E9B-D79F40CA544D}" type="presOf" srcId="{D170B80F-3E2B-45D9-97A7-93A60EC39620}" destId="{F83EAC58-8FFC-4A90-9837-0E55369E76D8}" srcOrd="0" destOrd="0" presId="urn:microsoft.com/office/officeart/2005/8/layout/cycle3"/>
    <dgm:cxn modelId="{3509B8A1-9D72-48B7-8B04-57363B10C6FD}" type="presOf" srcId="{E58A7B92-A7EF-4F2E-9CA6-703AB37AD822}" destId="{BB3467A0-9447-4330-89A0-D0B15D91ACC3}" srcOrd="0" destOrd="0" presId="urn:microsoft.com/office/officeart/2005/8/layout/cycle3"/>
    <dgm:cxn modelId="{C551033E-FD7D-4173-8322-D6460109BFDC}" srcId="{8DC35DB0-A5A2-4237-A5EF-59FE4703E3FC}" destId="{0144D66E-CA1E-4D17-9490-89756210A1AD}" srcOrd="0" destOrd="0" parTransId="{DB57661B-7094-4364-AC6D-C01B8482E76A}" sibTransId="{E58A7B92-A7EF-4F2E-9CA6-703AB37AD822}"/>
    <dgm:cxn modelId="{D7CAC26A-5082-4307-B5D8-DCE84573EDE3}" type="presOf" srcId="{6F1D4FC1-D6F4-42AC-80CF-E5155764BC75}" destId="{83809EC2-F1A7-4DE3-8C55-98EAAA7D1176}" srcOrd="0" destOrd="0" presId="urn:microsoft.com/office/officeart/2005/8/layout/cycle3"/>
    <dgm:cxn modelId="{F0DB19F9-8B1B-47C1-ACCD-30C23587AAD7}" type="presOf" srcId="{8DC35DB0-A5A2-4237-A5EF-59FE4703E3FC}" destId="{FF232F87-0A11-4DE1-AD2F-A7AF895098D8}" srcOrd="0" destOrd="0" presId="urn:microsoft.com/office/officeart/2005/8/layout/cycle3"/>
    <dgm:cxn modelId="{F45AD869-033D-439E-ACD0-6D1A903F45EA}" srcId="{8DC35DB0-A5A2-4237-A5EF-59FE4703E3FC}" destId="{6F1D4FC1-D6F4-42AC-80CF-E5155764BC75}" srcOrd="2" destOrd="0" parTransId="{50C6945B-912D-4CAE-821A-51B3CA26F0F5}" sibTransId="{9707599C-C32E-44FF-82BD-F5ECF9E90630}"/>
    <dgm:cxn modelId="{EB53B7AA-3F09-4110-B38B-54FE24137052}" type="presOf" srcId="{3A1F135A-8FAA-43B8-B98B-67769381BFCE}" destId="{460AEAA1-57E7-4166-A8D8-4328490B3867}" srcOrd="0" destOrd="0" presId="urn:microsoft.com/office/officeart/2005/8/layout/cycle3"/>
    <dgm:cxn modelId="{92C254C4-CC0F-4414-84C7-06E6D83D464C}" srcId="{8DC35DB0-A5A2-4237-A5EF-59FE4703E3FC}" destId="{194A6289-FBE7-43B7-B4EA-2A863F0323BC}" srcOrd="4" destOrd="0" parTransId="{207C511D-9B0B-4B93-BF1D-813D000383A5}" sibTransId="{AD3B0517-DCAF-4139-83C6-7F9089EDD669}"/>
    <dgm:cxn modelId="{34D1DB01-9377-4B0B-A554-EE31F72FD9F2}" srcId="{8DC35DB0-A5A2-4237-A5EF-59FE4703E3FC}" destId="{D170B80F-3E2B-45D9-97A7-93A60EC39620}" srcOrd="1" destOrd="0" parTransId="{A9E7451B-7BD8-40DC-8AF0-BDC409C1EF99}" sibTransId="{8B9E8CA9-A6A6-4025-AF95-0C3245DFB11B}"/>
    <dgm:cxn modelId="{036DC8C3-234C-4F26-AD92-669CE255CD13}" srcId="{8DC35DB0-A5A2-4237-A5EF-59FE4703E3FC}" destId="{3A1F135A-8FAA-43B8-B98B-67769381BFCE}" srcOrd="3" destOrd="0" parTransId="{B310E738-462D-4770-8691-CE875DDFBD26}" sibTransId="{F93B43DC-5EDC-4559-BF31-520EAEFEAF70}"/>
    <dgm:cxn modelId="{A33E5438-01A3-41B2-A3CD-F5AB964404A9}" type="presOf" srcId="{0144D66E-CA1E-4D17-9490-89756210A1AD}" destId="{A277A57A-EF33-4C85-85FF-118E5C13B3A7}" srcOrd="0" destOrd="0" presId="urn:microsoft.com/office/officeart/2005/8/layout/cycle3"/>
    <dgm:cxn modelId="{44B3E0B8-0956-4A83-82E7-BE8BA0915A65}" type="presOf" srcId="{194A6289-FBE7-43B7-B4EA-2A863F0323BC}" destId="{E8CFC3F2-8C7F-40DF-8DEF-D8738AA0CDBB}" srcOrd="0" destOrd="0" presId="urn:microsoft.com/office/officeart/2005/8/layout/cycle3"/>
    <dgm:cxn modelId="{CF61D755-D0E7-4D16-A588-1F38D53D5D97}" type="presParOf" srcId="{FF232F87-0A11-4DE1-AD2F-A7AF895098D8}" destId="{6D02FAF0-3D93-4DC4-9256-FF91310807EB}" srcOrd="0" destOrd="0" presId="urn:microsoft.com/office/officeart/2005/8/layout/cycle3"/>
    <dgm:cxn modelId="{45E3D9D9-C13C-4431-B550-900EAEF61549}" type="presParOf" srcId="{6D02FAF0-3D93-4DC4-9256-FF91310807EB}" destId="{A277A57A-EF33-4C85-85FF-118E5C13B3A7}" srcOrd="0" destOrd="0" presId="urn:microsoft.com/office/officeart/2005/8/layout/cycle3"/>
    <dgm:cxn modelId="{1DFA3776-BB55-4CCB-BAFD-4C90D7607B7C}" type="presParOf" srcId="{6D02FAF0-3D93-4DC4-9256-FF91310807EB}" destId="{BB3467A0-9447-4330-89A0-D0B15D91ACC3}" srcOrd="1" destOrd="0" presId="urn:microsoft.com/office/officeart/2005/8/layout/cycle3"/>
    <dgm:cxn modelId="{C6B8DC2B-C3D0-4993-B086-7406E1F73CBA}" type="presParOf" srcId="{6D02FAF0-3D93-4DC4-9256-FF91310807EB}" destId="{F83EAC58-8FFC-4A90-9837-0E55369E76D8}" srcOrd="2" destOrd="0" presId="urn:microsoft.com/office/officeart/2005/8/layout/cycle3"/>
    <dgm:cxn modelId="{5650B1B3-01E1-4177-A41A-11EA57F9732A}" type="presParOf" srcId="{6D02FAF0-3D93-4DC4-9256-FF91310807EB}" destId="{83809EC2-F1A7-4DE3-8C55-98EAAA7D1176}" srcOrd="3" destOrd="0" presId="urn:microsoft.com/office/officeart/2005/8/layout/cycle3"/>
    <dgm:cxn modelId="{C38E4AC5-5D63-4352-B964-1ABB715B80D1}" type="presParOf" srcId="{6D02FAF0-3D93-4DC4-9256-FF91310807EB}" destId="{460AEAA1-57E7-4166-A8D8-4328490B3867}" srcOrd="4" destOrd="0" presId="urn:microsoft.com/office/officeart/2005/8/layout/cycle3"/>
    <dgm:cxn modelId="{DE2DDD56-A596-4A8A-A040-E018FF8A5F15}" type="presParOf" srcId="{6D02FAF0-3D93-4DC4-9256-FF91310807EB}" destId="{E8CFC3F2-8C7F-40DF-8DEF-D8738AA0CDBB}"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AB6679-3915-4C71-B30D-6EB32E832C0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MX"/>
        </a:p>
      </dgm:t>
    </dgm:pt>
    <dgm:pt modelId="{11AE26C1-D810-424A-B057-38A807D94399}">
      <dgm:prSet phldrT="[Texto]" custT="1"/>
      <dgm:spPr>
        <a:solidFill>
          <a:srgbClr val="FFC000"/>
        </a:solidFill>
        <a:ln w="28575">
          <a:solidFill>
            <a:srgbClr val="1507C7"/>
          </a:solidFill>
        </a:ln>
      </dgm:spPr>
      <dgm:t>
        <a:bodyPr/>
        <a:lstStyle/>
        <a:p>
          <a:r>
            <a:rPr lang="es-MX" sz="2400" b="1" dirty="0" smtClean="0">
              <a:solidFill>
                <a:schemeClr val="tx1"/>
              </a:solidFill>
              <a:latin typeface="Comic Sans MS" pitchFamily="66" charset="0"/>
            </a:rPr>
            <a:t>FUENTES GENERADORAS</a:t>
          </a:r>
          <a:endParaRPr lang="es-MX" sz="2400" b="1" dirty="0">
            <a:solidFill>
              <a:schemeClr val="tx1"/>
            </a:solidFill>
            <a:latin typeface="Comic Sans MS" pitchFamily="66" charset="0"/>
          </a:endParaRPr>
        </a:p>
      </dgm:t>
    </dgm:pt>
    <dgm:pt modelId="{89521929-C089-4004-B7C3-E40A012C4E09}" type="parTrans" cxnId="{A3FB45FF-197A-49A9-99ED-6FBEDE8D76B1}">
      <dgm:prSet/>
      <dgm:spPr/>
      <dgm:t>
        <a:bodyPr/>
        <a:lstStyle/>
        <a:p>
          <a:endParaRPr lang="es-MX"/>
        </a:p>
      </dgm:t>
    </dgm:pt>
    <dgm:pt modelId="{E42D86F6-0A3A-43FC-B990-B64D260EA883}" type="sibTrans" cxnId="{A3FB45FF-197A-49A9-99ED-6FBEDE8D76B1}">
      <dgm:prSet/>
      <dgm:spPr/>
      <dgm:t>
        <a:bodyPr/>
        <a:lstStyle/>
        <a:p>
          <a:endParaRPr lang="es-MX"/>
        </a:p>
      </dgm:t>
    </dgm:pt>
    <dgm:pt modelId="{18B5F59F-2A07-4F4D-938C-717D6A98A05D}">
      <dgm:prSet phldrT="[Texto]" custT="1"/>
      <dgm:spPr>
        <a:solidFill>
          <a:srgbClr val="A80074"/>
        </a:solidFill>
        <a:ln w="31750">
          <a:solidFill>
            <a:schemeClr val="tx1"/>
          </a:solidFill>
        </a:ln>
      </dgm:spPr>
      <dgm:t>
        <a:bodyPr/>
        <a:lstStyle/>
        <a:p>
          <a:r>
            <a:rPr lang="es-MX" sz="2400" dirty="0" smtClean="0">
              <a:latin typeface="Comic Sans MS" pitchFamily="66" charset="0"/>
            </a:rPr>
            <a:t>1. calentadores de aire</a:t>
          </a:r>
          <a:endParaRPr lang="es-MX" sz="2400" dirty="0">
            <a:latin typeface="Comic Sans MS" pitchFamily="66" charset="0"/>
          </a:endParaRPr>
        </a:p>
      </dgm:t>
    </dgm:pt>
    <dgm:pt modelId="{85B3E50B-2768-4771-BBAE-BA1EABE7DA8A}" type="parTrans" cxnId="{9900816B-054D-45B1-B23C-9304F194BF5D}">
      <dgm:prSet/>
      <dgm:spPr>
        <a:solidFill>
          <a:schemeClr val="bg1"/>
        </a:solidFill>
        <a:ln>
          <a:solidFill>
            <a:schemeClr val="tx1"/>
          </a:solidFill>
        </a:ln>
      </dgm:spPr>
      <dgm:t>
        <a:bodyPr/>
        <a:lstStyle/>
        <a:p>
          <a:endParaRPr lang="es-MX"/>
        </a:p>
      </dgm:t>
    </dgm:pt>
    <dgm:pt modelId="{D1FD2E88-3399-49BB-B951-B6CFA4268200}" type="sibTrans" cxnId="{9900816B-054D-45B1-B23C-9304F194BF5D}">
      <dgm:prSet/>
      <dgm:spPr/>
      <dgm:t>
        <a:bodyPr/>
        <a:lstStyle/>
        <a:p>
          <a:endParaRPr lang="es-MX"/>
        </a:p>
      </dgm:t>
    </dgm:pt>
    <dgm:pt modelId="{740D7708-4C33-45A7-8A2D-568929E89D32}">
      <dgm:prSet phldrT="[Texto]" custT="1"/>
      <dgm:spPr>
        <a:solidFill>
          <a:srgbClr val="00B050"/>
        </a:solidFill>
        <a:ln w="31750">
          <a:solidFill>
            <a:schemeClr val="tx1"/>
          </a:solidFill>
        </a:ln>
      </dgm:spPr>
      <dgm:t>
        <a:bodyPr/>
        <a:lstStyle/>
        <a:p>
          <a:r>
            <a:rPr lang="es-MX" sz="2000" dirty="0" smtClean="0">
              <a:latin typeface="Comic Sans MS" pitchFamily="66" charset="0"/>
            </a:rPr>
            <a:t>2.Unidades para calentamiento y ventilación</a:t>
          </a:r>
          <a:endParaRPr lang="es-MX" sz="2000" dirty="0">
            <a:latin typeface="Comic Sans MS" pitchFamily="66" charset="0"/>
          </a:endParaRPr>
        </a:p>
      </dgm:t>
    </dgm:pt>
    <dgm:pt modelId="{F1A5EDEC-957A-4CAC-B495-2CD7BE3EB854}" type="parTrans" cxnId="{6F9CAA52-4CCC-41F5-918F-52E1C33DF6B8}">
      <dgm:prSet/>
      <dgm:spPr>
        <a:solidFill>
          <a:schemeClr val="bg1"/>
        </a:solidFill>
        <a:ln>
          <a:solidFill>
            <a:schemeClr val="tx1"/>
          </a:solidFill>
        </a:ln>
      </dgm:spPr>
      <dgm:t>
        <a:bodyPr/>
        <a:lstStyle/>
        <a:p>
          <a:endParaRPr lang="es-MX"/>
        </a:p>
      </dgm:t>
    </dgm:pt>
    <dgm:pt modelId="{2CDEB251-82C8-4EE1-BC2D-7FD807D9E147}" type="sibTrans" cxnId="{6F9CAA52-4CCC-41F5-918F-52E1C33DF6B8}">
      <dgm:prSet/>
      <dgm:spPr/>
      <dgm:t>
        <a:bodyPr/>
        <a:lstStyle/>
        <a:p>
          <a:endParaRPr lang="es-MX"/>
        </a:p>
      </dgm:t>
    </dgm:pt>
    <dgm:pt modelId="{5E0A0C74-C0C6-4751-9C49-441B9235BFC2}">
      <dgm:prSet phldrT="[Texto]" custT="1"/>
      <dgm:spPr>
        <a:solidFill>
          <a:schemeClr val="accent6">
            <a:lumMod val="75000"/>
          </a:schemeClr>
        </a:solidFill>
        <a:ln w="28575" cmpd="sng">
          <a:prstDash val="solid"/>
        </a:ln>
      </dgm:spPr>
      <dgm:t>
        <a:bodyPr/>
        <a:lstStyle/>
        <a:p>
          <a:r>
            <a:rPr lang="es-MX" sz="2200" dirty="0" smtClean="0">
              <a:latin typeface="Comic Sans MS" pitchFamily="66" charset="0"/>
            </a:rPr>
            <a:t>3.Unidades con serpentín de vapor </a:t>
          </a:r>
          <a:endParaRPr lang="es-MX" sz="2200" dirty="0">
            <a:latin typeface="Comic Sans MS" pitchFamily="66" charset="0"/>
          </a:endParaRPr>
        </a:p>
      </dgm:t>
    </dgm:pt>
    <dgm:pt modelId="{15D8F5AF-1D28-45D3-B71C-5D2E293F053A}" type="parTrans" cxnId="{28C40204-9F2F-4C4B-9633-583B89D573D0}">
      <dgm:prSet/>
      <dgm:spPr>
        <a:solidFill>
          <a:schemeClr val="bg1"/>
        </a:solidFill>
        <a:ln>
          <a:solidFill>
            <a:schemeClr val="tx1"/>
          </a:solidFill>
        </a:ln>
      </dgm:spPr>
      <dgm:t>
        <a:bodyPr/>
        <a:lstStyle/>
        <a:p>
          <a:endParaRPr lang="es-MX">
            <a:solidFill>
              <a:schemeClr val="tx1"/>
            </a:solidFill>
          </a:endParaRPr>
        </a:p>
      </dgm:t>
    </dgm:pt>
    <dgm:pt modelId="{8443502F-CAAC-4879-9FC4-C4AF0455DBC2}" type="sibTrans" cxnId="{28C40204-9F2F-4C4B-9633-583B89D573D0}">
      <dgm:prSet/>
      <dgm:spPr/>
      <dgm:t>
        <a:bodyPr/>
        <a:lstStyle/>
        <a:p>
          <a:endParaRPr lang="es-MX"/>
        </a:p>
      </dgm:t>
    </dgm:pt>
    <dgm:pt modelId="{30FDF306-21AB-4329-9A87-0DB9F758DBB7}" type="pres">
      <dgm:prSet presAssocID="{67AB6679-3915-4C71-B30D-6EB32E832C0B}" presName="cycle" presStyleCnt="0">
        <dgm:presLayoutVars>
          <dgm:chMax val="1"/>
          <dgm:dir/>
          <dgm:animLvl val="ctr"/>
          <dgm:resizeHandles val="exact"/>
        </dgm:presLayoutVars>
      </dgm:prSet>
      <dgm:spPr/>
      <dgm:t>
        <a:bodyPr/>
        <a:lstStyle/>
        <a:p>
          <a:endParaRPr lang="es-MX"/>
        </a:p>
      </dgm:t>
    </dgm:pt>
    <dgm:pt modelId="{62EBBA44-3E10-49BD-83B7-52234C23735D}" type="pres">
      <dgm:prSet presAssocID="{11AE26C1-D810-424A-B057-38A807D94399}" presName="centerShape" presStyleLbl="node0" presStyleIdx="0" presStyleCnt="1" custScaleX="168761"/>
      <dgm:spPr/>
      <dgm:t>
        <a:bodyPr/>
        <a:lstStyle/>
        <a:p>
          <a:endParaRPr lang="es-MX"/>
        </a:p>
      </dgm:t>
    </dgm:pt>
    <dgm:pt modelId="{BAF19682-FB97-439F-87AA-610D8C51C663}" type="pres">
      <dgm:prSet presAssocID="{85B3E50B-2768-4771-BBAE-BA1EABE7DA8A}" presName="parTrans" presStyleLbl="bgSibTrans2D1" presStyleIdx="0" presStyleCnt="3" custLinFactNeighborX="-687" custLinFactNeighborY="34996"/>
      <dgm:spPr/>
      <dgm:t>
        <a:bodyPr/>
        <a:lstStyle/>
        <a:p>
          <a:endParaRPr lang="es-MX"/>
        </a:p>
      </dgm:t>
    </dgm:pt>
    <dgm:pt modelId="{B96D3E7B-6923-47C0-86F9-99389A5159BF}" type="pres">
      <dgm:prSet presAssocID="{18B5F59F-2A07-4F4D-938C-717D6A98A05D}" presName="node" presStyleLbl="node1" presStyleIdx="0" presStyleCnt="3" custAng="18887500" custScaleX="116145" custRadScaleRad="99347" custRadScaleInc="-844">
        <dgm:presLayoutVars>
          <dgm:bulletEnabled val="1"/>
        </dgm:presLayoutVars>
      </dgm:prSet>
      <dgm:spPr/>
      <dgm:t>
        <a:bodyPr/>
        <a:lstStyle/>
        <a:p>
          <a:endParaRPr lang="es-MX"/>
        </a:p>
      </dgm:t>
    </dgm:pt>
    <dgm:pt modelId="{BFC9016A-3369-4C2C-9223-EF6490577505}" type="pres">
      <dgm:prSet presAssocID="{F1A5EDEC-957A-4CAC-B495-2CD7BE3EB854}" presName="parTrans" presStyleLbl="bgSibTrans2D1" presStyleIdx="1" presStyleCnt="3" custLinFactNeighborY="11461"/>
      <dgm:spPr/>
      <dgm:t>
        <a:bodyPr/>
        <a:lstStyle/>
        <a:p>
          <a:endParaRPr lang="es-MX"/>
        </a:p>
      </dgm:t>
    </dgm:pt>
    <dgm:pt modelId="{B29A37F8-0EBD-4313-A865-6AA90EBD905C}" type="pres">
      <dgm:prSet presAssocID="{740D7708-4C33-45A7-8A2D-568929E89D32}" presName="node" presStyleLbl="node1" presStyleIdx="1" presStyleCnt="3">
        <dgm:presLayoutVars>
          <dgm:bulletEnabled val="1"/>
        </dgm:presLayoutVars>
      </dgm:prSet>
      <dgm:spPr/>
      <dgm:t>
        <a:bodyPr/>
        <a:lstStyle/>
        <a:p>
          <a:endParaRPr lang="es-MX"/>
        </a:p>
      </dgm:t>
    </dgm:pt>
    <dgm:pt modelId="{477CE95A-E19C-487A-864D-66203D98573C}" type="pres">
      <dgm:prSet presAssocID="{15D8F5AF-1D28-45D3-B71C-5D2E293F053A}" presName="parTrans" presStyleLbl="bgSibTrans2D1" presStyleIdx="2" presStyleCnt="3" custLinFactNeighborX="2708" custLinFactNeighborY="57418"/>
      <dgm:spPr/>
      <dgm:t>
        <a:bodyPr/>
        <a:lstStyle/>
        <a:p>
          <a:endParaRPr lang="es-MX"/>
        </a:p>
      </dgm:t>
    </dgm:pt>
    <dgm:pt modelId="{9010550A-7566-4413-A1AE-729A31D0BC74}" type="pres">
      <dgm:prSet presAssocID="{5E0A0C74-C0C6-4751-9C49-441B9235BFC2}" presName="node" presStyleLbl="node1" presStyleIdx="2" presStyleCnt="3" custAng="955762" custScaleX="106068" custRadScaleRad="115302" custRadScaleInc="-2680">
        <dgm:presLayoutVars>
          <dgm:bulletEnabled val="1"/>
        </dgm:presLayoutVars>
      </dgm:prSet>
      <dgm:spPr/>
      <dgm:t>
        <a:bodyPr/>
        <a:lstStyle/>
        <a:p>
          <a:endParaRPr lang="es-MX"/>
        </a:p>
      </dgm:t>
    </dgm:pt>
  </dgm:ptLst>
  <dgm:cxnLst>
    <dgm:cxn modelId="{C78EA4FA-FCA0-44A4-ABF2-B7F5D13730E5}" type="presOf" srcId="{5E0A0C74-C0C6-4751-9C49-441B9235BFC2}" destId="{9010550A-7566-4413-A1AE-729A31D0BC74}" srcOrd="0" destOrd="0" presId="urn:microsoft.com/office/officeart/2005/8/layout/radial4"/>
    <dgm:cxn modelId="{8B7439B4-1494-4DC3-A97B-E03E21BCA1E0}" type="presOf" srcId="{11AE26C1-D810-424A-B057-38A807D94399}" destId="{62EBBA44-3E10-49BD-83B7-52234C23735D}" srcOrd="0" destOrd="0" presId="urn:microsoft.com/office/officeart/2005/8/layout/radial4"/>
    <dgm:cxn modelId="{28C40204-9F2F-4C4B-9633-583B89D573D0}" srcId="{11AE26C1-D810-424A-B057-38A807D94399}" destId="{5E0A0C74-C0C6-4751-9C49-441B9235BFC2}" srcOrd="2" destOrd="0" parTransId="{15D8F5AF-1D28-45D3-B71C-5D2E293F053A}" sibTransId="{8443502F-CAAC-4879-9FC4-C4AF0455DBC2}"/>
    <dgm:cxn modelId="{6865F260-449E-4DEA-981E-3E8F25095D76}" type="presOf" srcId="{F1A5EDEC-957A-4CAC-B495-2CD7BE3EB854}" destId="{BFC9016A-3369-4C2C-9223-EF6490577505}" srcOrd="0" destOrd="0" presId="urn:microsoft.com/office/officeart/2005/8/layout/radial4"/>
    <dgm:cxn modelId="{4F21CCFB-E422-4FFA-9B51-411456423E32}" type="presOf" srcId="{18B5F59F-2A07-4F4D-938C-717D6A98A05D}" destId="{B96D3E7B-6923-47C0-86F9-99389A5159BF}" srcOrd="0" destOrd="0" presId="urn:microsoft.com/office/officeart/2005/8/layout/radial4"/>
    <dgm:cxn modelId="{1BD6DD83-10BA-4A10-AD5C-DBADDF4A8D21}" type="presOf" srcId="{67AB6679-3915-4C71-B30D-6EB32E832C0B}" destId="{30FDF306-21AB-4329-9A87-0DB9F758DBB7}" srcOrd="0" destOrd="0" presId="urn:microsoft.com/office/officeart/2005/8/layout/radial4"/>
    <dgm:cxn modelId="{6F9CAA52-4CCC-41F5-918F-52E1C33DF6B8}" srcId="{11AE26C1-D810-424A-B057-38A807D94399}" destId="{740D7708-4C33-45A7-8A2D-568929E89D32}" srcOrd="1" destOrd="0" parTransId="{F1A5EDEC-957A-4CAC-B495-2CD7BE3EB854}" sibTransId="{2CDEB251-82C8-4EE1-BC2D-7FD807D9E147}"/>
    <dgm:cxn modelId="{A3FB45FF-197A-49A9-99ED-6FBEDE8D76B1}" srcId="{67AB6679-3915-4C71-B30D-6EB32E832C0B}" destId="{11AE26C1-D810-424A-B057-38A807D94399}" srcOrd="0" destOrd="0" parTransId="{89521929-C089-4004-B7C3-E40A012C4E09}" sibTransId="{E42D86F6-0A3A-43FC-B990-B64D260EA883}"/>
    <dgm:cxn modelId="{8DA63879-1844-4400-A9C9-ACF21EEC429F}" type="presOf" srcId="{15D8F5AF-1D28-45D3-B71C-5D2E293F053A}" destId="{477CE95A-E19C-487A-864D-66203D98573C}" srcOrd="0" destOrd="0" presId="urn:microsoft.com/office/officeart/2005/8/layout/radial4"/>
    <dgm:cxn modelId="{BD2CD4D0-E65C-4C85-9FCF-2A4B43046EC7}" type="presOf" srcId="{740D7708-4C33-45A7-8A2D-568929E89D32}" destId="{B29A37F8-0EBD-4313-A865-6AA90EBD905C}" srcOrd="0" destOrd="0" presId="urn:microsoft.com/office/officeart/2005/8/layout/radial4"/>
    <dgm:cxn modelId="{F2331B16-0D62-41FC-99E7-68E41911A97B}" type="presOf" srcId="{85B3E50B-2768-4771-BBAE-BA1EABE7DA8A}" destId="{BAF19682-FB97-439F-87AA-610D8C51C663}" srcOrd="0" destOrd="0" presId="urn:microsoft.com/office/officeart/2005/8/layout/radial4"/>
    <dgm:cxn modelId="{9900816B-054D-45B1-B23C-9304F194BF5D}" srcId="{11AE26C1-D810-424A-B057-38A807D94399}" destId="{18B5F59F-2A07-4F4D-938C-717D6A98A05D}" srcOrd="0" destOrd="0" parTransId="{85B3E50B-2768-4771-BBAE-BA1EABE7DA8A}" sibTransId="{D1FD2E88-3399-49BB-B951-B6CFA4268200}"/>
    <dgm:cxn modelId="{75234AC3-B21B-4976-B3A2-C15417B4BE79}" type="presParOf" srcId="{30FDF306-21AB-4329-9A87-0DB9F758DBB7}" destId="{62EBBA44-3E10-49BD-83B7-52234C23735D}" srcOrd="0" destOrd="0" presId="urn:microsoft.com/office/officeart/2005/8/layout/radial4"/>
    <dgm:cxn modelId="{08B5E307-0E3C-40CD-A21D-CC1E25131E4B}" type="presParOf" srcId="{30FDF306-21AB-4329-9A87-0DB9F758DBB7}" destId="{BAF19682-FB97-439F-87AA-610D8C51C663}" srcOrd="1" destOrd="0" presId="urn:microsoft.com/office/officeart/2005/8/layout/radial4"/>
    <dgm:cxn modelId="{9CA2753C-0871-4F33-89E8-98D602E20AC9}" type="presParOf" srcId="{30FDF306-21AB-4329-9A87-0DB9F758DBB7}" destId="{B96D3E7B-6923-47C0-86F9-99389A5159BF}" srcOrd="2" destOrd="0" presId="urn:microsoft.com/office/officeart/2005/8/layout/radial4"/>
    <dgm:cxn modelId="{3D4BCDFD-5FE9-48E5-A439-4D901B3E7B29}" type="presParOf" srcId="{30FDF306-21AB-4329-9A87-0DB9F758DBB7}" destId="{BFC9016A-3369-4C2C-9223-EF6490577505}" srcOrd="3" destOrd="0" presId="urn:microsoft.com/office/officeart/2005/8/layout/radial4"/>
    <dgm:cxn modelId="{A6052D9E-2491-4E9B-838F-517606BAF0AF}" type="presParOf" srcId="{30FDF306-21AB-4329-9A87-0DB9F758DBB7}" destId="{B29A37F8-0EBD-4313-A865-6AA90EBD905C}" srcOrd="4" destOrd="0" presId="urn:microsoft.com/office/officeart/2005/8/layout/radial4"/>
    <dgm:cxn modelId="{1A145008-426E-42FB-85A3-A7ACE2FBE0DC}" type="presParOf" srcId="{30FDF306-21AB-4329-9A87-0DB9F758DBB7}" destId="{477CE95A-E19C-487A-864D-66203D98573C}" srcOrd="5" destOrd="0" presId="urn:microsoft.com/office/officeart/2005/8/layout/radial4"/>
    <dgm:cxn modelId="{50D25AC9-3DE2-4B93-A865-DBA202E4E902}" type="presParOf" srcId="{30FDF306-21AB-4329-9A87-0DB9F758DBB7}" destId="{9010550A-7566-4413-A1AE-729A31D0BC7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523599-EEEE-4862-9E28-B7F228C887F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MX"/>
        </a:p>
      </dgm:t>
    </dgm:pt>
    <dgm:pt modelId="{FE8B6167-24F7-43C0-B925-019741CDBD95}">
      <dgm:prSet phldrT="[Texto]" custT="1"/>
      <dgm:spPr/>
      <dgm:t>
        <a:bodyPr/>
        <a:lstStyle/>
        <a:p>
          <a:r>
            <a:rPr lang="es-MX" sz="1600" b="1" dirty="0" smtClean="0"/>
            <a:t>ILUMINACION NATURAL</a:t>
          </a:r>
          <a:endParaRPr lang="es-MX" sz="1600" b="1" dirty="0"/>
        </a:p>
      </dgm:t>
    </dgm:pt>
    <dgm:pt modelId="{57614D52-B799-4404-A620-A7A2E963FE8D}" type="parTrans" cxnId="{6D8C2C7F-EB15-4542-8104-4A9100F11A36}">
      <dgm:prSet/>
      <dgm:spPr/>
      <dgm:t>
        <a:bodyPr/>
        <a:lstStyle/>
        <a:p>
          <a:endParaRPr lang="es-MX"/>
        </a:p>
      </dgm:t>
    </dgm:pt>
    <dgm:pt modelId="{425DC968-47DE-4D91-A0C9-4C2F6ADC2227}" type="sibTrans" cxnId="{6D8C2C7F-EB15-4542-8104-4A9100F11A36}">
      <dgm:prSet/>
      <dgm:spPr/>
      <dgm:t>
        <a:bodyPr/>
        <a:lstStyle/>
        <a:p>
          <a:endParaRPr lang="es-MX"/>
        </a:p>
      </dgm:t>
    </dgm:pt>
    <dgm:pt modelId="{01FC9541-5A7C-4C6E-9C7C-513F273E7CE6}">
      <dgm:prSet phldrT="[Texto]" custT="1"/>
      <dgm:spPr/>
      <dgm:t>
        <a:bodyPr/>
        <a:lstStyle/>
        <a:p>
          <a:r>
            <a:rPr lang="es-MX" sz="1600" b="1" dirty="0" smtClean="0"/>
            <a:t>ILUMINACION ARTIFICIAL</a:t>
          </a:r>
          <a:endParaRPr lang="es-MX" sz="1600" b="1" dirty="0"/>
        </a:p>
      </dgm:t>
    </dgm:pt>
    <dgm:pt modelId="{D8E9D743-15D3-49D2-B721-C583117C7AE3}" type="parTrans" cxnId="{C3A9545C-4A81-45CB-9D43-50C7FCDC2BA3}">
      <dgm:prSet/>
      <dgm:spPr/>
      <dgm:t>
        <a:bodyPr/>
        <a:lstStyle/>
        <a:p>
          <a:endParaRPr lang="es-MX"/>
        </a:p>
      </dgm:t>
    </dgm:pt>
    <dgm:pt modelId="{F1242B57-3A65-4097-A362-1FE89A3C77C4}" type="sibTrans" cxnId="{C3A9545C-4A81-45CB-9D43-50C7FCDC2BA3}">
      <dgm:prSet/>
      <dgm:spPr/>
      <dgm:t>
        <a:bodyPr/>
        <a:lstStyle/>
        <a:p>
          <a:endParaRPr lang="es-MX"/>
        </a:p>
      </dgm:t>
    </dgm:pt>
    <dgm:pt modelId="{6E87C7EB-CAA0-4A69-BD34-A61BE5D0CD05}">
      <dgm:prSet custT="1"/>
      <dgm:spPr/>
      <dgm:t>
        <a:bodyPr/>
        <a:lstStyle/>
        <a:p>
          <a:r>
            <a:rPr lang="es-CO" sz="1500" b="0" i="0" dirty="0" smtClean="0"/>
            <a:t>es suministrada por la luz diurna y presenta indudables ventajas</a:t>
          </a:r>
        </a:p>
      </dgm:t>
    </dgm:pt>
    <dgm:pt modelId="{9D6AEDAF-69C1-4E0B-B8B1-931D3FC676E1}" type="parTrans" cxnId="{31F3226E-4709-4D98-B7FC-ACDC0738EB8D}">
      <dgm:prSet/>
      <dgm:spPr/>
      <dgm:t>
        <a:bodyPr/>
        <a:lstStyle/>
        <a:p>
          <a:endParaRPr lang="es-CO"/>
        </a:p>
      </dgm:t>
    </dgm:pt>
    <dgm:pt modelId="{96CE1D85-C260-43D6-B06B-07C3745E5604}" type="sibTrans" cxnId="{31F3226E-4709-4D98-B7FC-ACDC0738EB8D}">
      <dgm:prSet/>
      <dgm:spPr/>
      <dgm:t>
        <a:bodyPr/>
        <a:lstStyle/>
        <a:p>
          <a:endParaRPr lang="es-CO"/>
        </a:p>
      </dgm:t>
    </dgm:pt>
    <dgm:pt modelId="{40326C99-F1F1-49F8-A1B1-4847636A4195}">
      <dgm:prSet custT="1"/>
      <dgm:spPr/>
      <dgm:t>
        <a:bodyPr/>
        <a:lstStyle/>
        <a:p>
          <a:endParaRPr lang="es-CO" sz="1200" dirty="0">
            <a:latin typeface="Comic Sans MS" pitchFamily="66" charset="0"/>
          </a:endParaRPr>
        </a:p>
      </dgm:t>
    </dgm:pt>
    <dgm:pt modelId="{9A91E951-E472-4FCB-837F-7C926112536D}" type="parTrans" cxnId="{E4ED6935-2165-4EBB-90C6-5235337A68FE}">
      <dgm:prSet/>
      <dgm:spPr/>
      <dgm:t>
        <a:bodyPr/>
        <a:lstStyle/>
        <a:p>
          <a:endParaRPr lang="es-CO"/>
        </a:p>
      </dgm:t>
    </dgm:pt>
    <dgm:pt modelId="{56E14FA7-C94D-4B09-B9CE-3260701AC122}" type="sibTrans" cxnId="{E4ED6935-2165-4EBB-90C6-5235337A68FE}">
      <dgm:prSet/>
      <dgm:spPr/>
      <dgm:t>
        <a:bodyPr/>
        <a:lstStyle/>
        <a:p>
          <a:endParaRPr lang="es-CO"/>
        </a:p>
      </dgm:t>
    </dgm:pt>
    <dgm:pt modelId="{77A2529B-BD52-4823-9FAF-66813A128895}">
      <dgm:prSet custT="1"/>
      <dgm:spPr/>
      <dgm:t>
        <a:bodyPr/>
        <a:lstStyle/>
        <a:p>
          <a:r>
            <a:rPr lang="es-CO" sz="1200" dirty="0" smtClean="0">
              <a:latin typeface="Comic Sans MS" pitchFamily="66" charset="0"/>
            </a:rPr>
            <a:t>Permite definir perfectamente los colores, ya que en horas de máxima iluminación pueden existir valores de iluminación superiores a 100.000 Lx. </a:t>
          </a:r>
          <a:endParaRPr lang="es-CO" sz="1200" dirty="0">
            <a:latin typeface="Comic Sans MS" pitchFamily="66" charset="0"/>
          </a:endParaRPr>
        </a:p>
      </dgm:t>
    </dgm:pt>
    <dgm:pt modelId="{0839AD12-391C-4887-A1E6-1127DFF3EABE}" type="parTrans" cxnId="{95E71DF8-08BC-4763-B881-268F2B51F8CA}">
      <dgm:prSet/>
      <dgm:spPr/>
      <dgm:t>
        <a:bodyPr/>
        <a:lstStyle/>
        <a:p>
          <a:endParaRPr lang="es-CO"/>
        </a:p>
      </dgm:t>
    </dgm:pt>
    <dgm:pt modelId="{D1132177-6627-4EBE-A4DF-50ACCC5EA7EF}" type="sibTrans" cxnId="{95E71DF8-08BC-4763-B881-268F2B51F8CA}">
      <dgm:prSet/>
      <dgm:spPr/>
      <dgm:t>
        <a:bodyPr/>
        <a:lstStyle/>
        <a:p>
          <a:endParaRPr lang="es-CO"/>
        </a:p>
      </dgm:t>
    </dgm:pt>
    <dgm:pt modelId="{B3B06605-52C4-41FA-85F0-2677F37E3648}">
      <dgm:prSet custT="1"/>
      <dgm:spPr/>
      <dgm:t>
        <a:bodyPr/>
        <a:lstStyle/>
        <a:p>
          <a:r>
            <a:rPr lang="es-CO" sz="1200" dirty="0" smtClean="0">
              <a:latin typeface="Comic Sans MS" pitchFamily="66" charset="0"/>
            </a:rPr>
            <a:t>Es la más económica </a:t>
          </a:r>
          <a:endParaRPr lang="es-CO" sz="1200" dirty="0">
            <a:latin typeface="Comic Sans MS" pitchFamily="66" charset="0"/>
          </a:endParaRPr>
        </a:p>
      </dgm:t>
    </dgm:pt>
    <dgm:pt modelId="{6073709A-E38B-4136-8B9D-C6B878A78571}" type="parTrans" cxnId="{79AF5B9D-80CD-42F3-BD80-532F66EC2150}">
      <dgm:prSet/>
      <dgm:spPr/>
      <dgm:t>
        <a:bodyPr/>
        <a:lstStyle/>
        <a:p>
          <a:endParaRPr lang="es-CO"/>
        </a:p>
      </dgm:t>
    </dgm:pt>
    <dgm:pt modelId="{36E31E90-5B8D-4CB5-99B7-9C014F654333}" type="sibTrans" cxnId="{79AF5B9D-80CD-42F3-BD80-532F66EC2150}">
      <dgm:prSet/>
      <dgm:spPr/>
      <dgm:t>
        <a:bodyPr/>
        <a:lstStyle/>
        <a:p>
          <a:endParaRPr lang="es-CO"/>
        </a:p>
      </dgm:t>
    </dgm:pt>
    <dgm:pt modelId="{47139513-7196-4F01-82AF-43D0CE980F39}">
      <dgm:prSet custT="1"/>
      <dgm:spPr/>
      <dgm:t>
        <a:bodyPr/>
        <a:lstStyle/>
        <a:p>
          <a:r>
            <a:rPr lang="es-CO" sz="1200" dirty="0" smtClean="0">
              <a:latin typeface="Comic Sans MS" pitchFamily="66" charset="0"/>
            </a:rPr>
            <a:t>Es la que produce menos fatiga visual. </a:t>
          </a:r>
        </a:p>
      </dgm:t>
    </dgm:pt>
    <dgm:pt modelId="{28A4D913-8F08-4090-809C-B7709E2D3B49}" type="parTrans" cxnId="{FA3EA888-E928-4B5A-83C8-7B56AD1BBAC5}">
      <dgm:prSet/>
      <dgm:spPr/>
      <dgm:t>
        <a:bodyPr/>
        <a:lstStyle/>
        <a:p>
          <a:endParaRPr lang="es-CO"/>
        </a:p>
      </dgm:t>
    </dgm:pt>
    <dgm:pt modelId="{CEE489AF-8899-4175-AC6A-CB3C0CE32335}" type="sibTrans" cxnId="{FA3EA888-E928-4B5A-83C8-7B56AD1BBAC5}">
      <dgm:prSet/>
      <dgm:spPr/>
      <dgm:t>
        <a:bodyPr/>
        <a:lstStyle/>
        <a:p>
          <a:endParaRPr lang="es-CO"/>
        </a:p>
      </dgm:t>
    </dgm:pt>
    <dgm:pt modelId="{6DFC4844-5FBD-47CE-A575-AADB01BD635C}">
      <dgm:prSet custT="1"/>
      <dgm:spPr/>
      <dgm:t>
        <a:bodyPr/>
        <a:lstStyle/>
        <a:p>
          <a:r>
            <a:rPr lang="es-CO" sz="1400" dirty="0" smtClean="0">
              <a:latin typeface="Comic Sans MS" pitchFamily="66" charset="0"/>
            </a:rPr>
            <a:t>es la suministrada por fuentes luminosas artificiales como son las lámparas; que pueden ser distribuidas así:</a:t>
          </a:r>
          <a:endParaRPr lang="es-CO" sz="1400" dirty="0">
            <a:latin typeface="Comic Sans MS" pitchFamily="66" charset="0"/>
          </a:endParaRPr>
        </a:p>
      </dgm:t>
    </dgm:pt>
    <dgm:pt modelId="{E76DEB11-84B4-421B-836E-E2380EF0C0CD}" type="parTrans" cxnId="{A7FF088E-35A8-40C6-B2B2-36F6100EB718}">
      <dgm:prSet/>
      <dgm:spPr/>
      <dgm:t>
        <a:bodyPr/>
        <a:lstStyle/>
        <a:p>
          <a:endParaRPr lang="es-CO"/>
        </a:p>
      </dgm:t>
    </dgm:pt>
    <dgm:pt modelId="{8DA87D69-7406-4BB2-AD10-6F54D7A59512}" type="sibTrans" cxnId="{A7FF088E-35A8-40C6-B2B2-36F6100EB718}">
      <dgm:prSet/>
      <dgm:spPr/>
      <dgm:t>
        <a:bodyPr/>
        <a:lstStyle/>
        <a:p>
          <a:endParaRPr lang="es-CO"/>
        </a:p>
      </dgm:t>
    </dgm:pt>
    <dgm:pt modelId="{FC38E334-E457-448D-88AA-D75935197CBD}">
      <dgm:prSet/>
      <dgm:spPr/>
      <dgm:t>
        <a:bodyPr/>
        <a:lstStyle/>
        <a:p>
          <a:endParaRPr lang="es-CO" sz="1300" dirty="0"/>
        </a:p>
      </dgm:t>
    </dgm:pt>
    <dgm:pt modelId="{644BF7A9-7DC2-49CA-A8B5-C3BC8FC3AA80}" type="parTrans" cxnId="{70B4405B-0B9C-40A6-B42E-83FF128B5E1E}">
      <dgm:prSet/>
      <dgm:spPr/>
      <dgm:t>
        <a:bodyPr/>
        <a:lstStyle/>
        <a:p>
          <a:endParaRPr lang="es-CO"/>
        </a:p>
      </dgm:t>
    </dgm:pt>
    <dgm:pt modelId="{737587E6-8DB5-41D6-8E9B-1E38290DD587}" type="sibTrans" cxnId="{70B4405B-0B9C-40A6-B42E-83FF128B5E1E}">
      <dgm:prSet/>
      <dgm:spPr/>
      <dgm:t>
        <a:bodyPr/>
        <a:lstStyle/>
        <a:p>
          <a:endParaRPr lang="es-CO"/>
        </a:p>
      </dgm:t>
    </dgm:pt>
    <dgm:pt modelId="{C29D17BD-1193-430E-A481-EC263BA52FD8}">
      <dgm:prSet custT="1"/>
      <dgm:spPr/>
      <dgm:t>
        <a:bodyPr/>
        <a:lstStyle/>
        <a:p>
          <a:r>
            <a:rPr lang="es-CO" sz="1200" dirty="0" smtClean="0">
              <a:latin typeface="Comic Sans MS" pitchFamily="66" charset="0"/>
            </a:rPr>
            <a:t>General: Distribución uniforme de la luz. </a:t>
          </a:r>
          <a:endParaRPr lang="es-CO" sz="1200" dirty="0">
            <a:latin typeface="Comic Sans MS" pitchFamily="66" charset="0"/>
          </a:endParaRPr>
        </a:p>
      </dgm:t>
    </dgm:pt>
    <dgm:pt modelId="{2721D688-32C4-46B6-877A-36D61374039D}" type="parTrans" cxnId="{0DB847C1-E3BC-44BB-BAB6-A3ADB32C6A61}">
      <dgm:prSet/>
      <dgm:spPr/>
      <dgm:t>
        <a:bodyPr/>
        <a:lstStyle/>
        <a:p>
          <a:endParaRPr lang="es-CO"/>
        </a:p>
      </dgm:t>
    </dgm:pt>
    <dgm:pt modelId="{C5899B35-2D11-4C02-A0B3-0753EB1B839A}" type="sibTrans" cxnId="{0DB847C1-E3BC-44BB-BAB6-A3ADB32C6A61}">
      <dgm:prSet/>
      <dgm:spPr/>
      <dgm:t>
        <a:bodyPr/>
        <a:lstStyle/>
        <a:p>
          <a:endParaRPr lang="es-CO"/>
        </a:p>
      </dgm:t>
    </dgm:pt>
    <dgm:pt modelId="{FDA9DCAD-B45B-4726-8DCC-05B0B5357561}">
      <dgm:prSet custT="1"/>
      <dgm:spPr/>
      <dgm:t>
        <a:bodyPr/>
        <a:lstStyle/>
        <a:p>
          <a:r>
            <a:rPr lang="es-CO" sz="1200" dirty="0" smtClean="0">
              <a:latin typeface="Comic Sans MS" pitchFamily="66" charset="0"/>
            </a:rPr>
            <a:t>Localizado: Puntos o secciones especiales. </a:t>
          </a:r>
          <a:endParaRPr lang="es-CO" sz="1200" dirty="0">
            <a:latin typeface="Comic Sans MS" pitchFamily="66" charset="0"/>
          </a:endParaRPr>
        </a:p>
      </dgm:t>
    </dgm:pt>
    <dgm:pt modelId="{D88919E4-E420-4161-AAFC-CFD6B1FD55E6}" type="parTrans" cxnId="{B2324BEF-648B-4EBF-A333-D29B8EE53597}">
      <dgm:prSet/>
      <dgm:spPr/>
      <dgm:t>
        <a:bodyPr/>
        <a:lstStyle/>
        <a:p>
          <a:endParaRPr lang="es-CO"/>
        </a:p>
      </dgm:t>
    </dgm:pt>
    <dgm:pt modelId="{2A4D6D29-7165-4070-A4FA-09BB60BC5A4D}" type="sibTrans" cxnId="{B2324BEF-648B-4EBF-A333-D29B8EE53597}">
      <dgm:prSet/>
      <dgm:spPr/>
      <dgm:t>
        <a:bodyPr/>
        <a:lstStyle/>
        <a:p>
          <a:endParaRPr lang="es-CO"/>
        </a:p>
      </dgm:t>
    </dgm:pt>
    <dgm:pt modelId="{2DCA64DD-6648-4A95-9191-B552347AF84A}">
      <dgm:prSet custT="1"/>
      <dgm:spPr/>
      <dgm:t>
        <a:bodyPr/>
        <a:lstStyle/>
        <a:p>
          <a:r>
            <a:rPr lang="es-CO" sz="1200" dirty="0" smtClean="0">
              <a:latin typeface="Comic Sans MS" pitchFamily="66" charset="0"/>
            </a:rPr>
            <a:t>Individual: Requiere alto nivel de iluminación en un puesto de trabajo. </a:t>
          </a:r>
          <a:endParaRPr lang="es-CO" sz="1200" dirty="0">
            <a:latin typeface="Comic Sans MS" pitchFamily="66" charset="0"/>
          </a:endParaRPr>
        </a:p>
      </dgm:t>
    </dgm:pt>
    <dgm:pt modelId="{35A916B9-2D40-4D6E-AFE4-5283B6A4DE23}" type="parTrans" cxnId="{CD47F80C-A35F-4C44-8971-57348646440A}">
      <dgm:prSet/>
      <dgm:spPr/>
      <dgm:t>
        <a:bodyPr/>
        <a:lstStyle/>
        <a:p>
          <a:endParaRPr lang="es-CO"/>
        </a:p>
      </dgm:t>
    </dgm:pt>
    <dgm:pt modelId="{FCFBEFA4-53A9-4FE5-91D0-F4D0DD5B9DAE}" type="sibTrans" cxnId="{CD47F80C-A35F-4C44-8971-57348646440A}">
      <dgm:prSet/>
      <dgm:spPr/>
      <dgm:t>
        <a:bodyPr/>
        <a:lstStyle/>
        <a:p>
          <a:endParaRPr lang="es-CO"/>
        </a:p>
      </dgm:t>
    </dgm:pt>
    <dgm:pt modelId="{5FD3311C-BF36-4857-B1F7-404D9869B157}">
      <dgm:prSet custT="1"/>
      <dgm:spPr/>
      <dgm:t>
        <a:bodyPr/>
        <a:lstStyle/>
        <a:p>
          <a:r>
            <a:rPr lang="es-CO" sz="1200" dirty="0" smtClean="0">
              <a:latin typeface="Comic Sans MS" pitchFamily="66" charset="0"/>
            </a:rPr>
            <a:t>Combinado: Dos o más tipos. </a:t>
          </a:r>
          <a:endParaRPr lang="es-CO" sz="1200" dirty="0">
            <a:latin typeface="Comic Sans MS" pitchFamily="66" charset="0"/>
          </a:endParaRPr>
        </a:p>
      </dgm:t>
    </dgm:pt>
    <dgm:pt modelId="{283CFA99-7388-4AC0-B2AA-16AC54918E44}" type="parTrans" cxnId="{6A956950-25E5-456F-B1A2-4BB8A44BA543}">
      <dgm:prSet/>
      <dgm:spPr/>
      <dgm:t>
        <a:bodyPr/>
        <a:lstStyle/>
        <a:p>
          <a:endParaRPr lang="es-CO"/>
        </a:p>
      </dgm:t>
    </dgm:pt>
    <dgm:pt modelId="{83E37C6D-B85C-4233-97F8-F180377DD85A}" type="sibTrans" cxnId="{6A956950-25E5-456F-B1A2-4BB8A44BA543}">
      <dgm:prSet/>
      <dgm:spPr/>
      <dgm:t>
        <a:bodyPr/>
        <a:lstStyle/>
        <a:p>
          <a:endParaRPr lang="es-CO"/>
        </a:p>
      </dgm:t>
    </dgm:pt>
    <dgm:pt modelId="{A7F5A48A-78F0-473E-AF6D-A27004389228}" type="pres">
      <dgm:prSet presAssocID="{0F523599-EEEE-4862-9E28-B7F228C887F3}" presName="Name0" presStyleCnt="0">
        <dgm:presLayoutVars>
          <dgm:chPref val="3"/>
          <dgm:dir/>
          <dgm:animLvl val="lvl"/>
          <dgm:resizeHandles/>
        </dgm:presLayoutVars>
      </dgm:prSet>
      <dgm:spPr/>
      <dgm:t>
        <a:bodyPr/>
        <a:lstStyle/>
        <a:p>
          <a:endParaRPr lang="es-MX"/>
        </a:p>
      </dgm:t>
    </dgm:pt>
    <dgm:pt modelId="{00DAB86A-89C4-4BD9-B0B9-07E4772B785D}" type="pres">
      <dgm:prSet presAssocID="{FE8B6167-24F7-43C0-B925-019741CDBD95}" presName="horFlow" presStyleCnt="0"/>
      <dgm:spPr/>
    </dgm:pt>
    <dgm:pt modelId="{C742E414-CB56-43DE-A237-DB2DB25C3825}" type="pres">
      <dgm:prSet presAssocID="{FE8B6167-24F7-43C0-B925-019741CDBD95}" presName="bigChev" presStyleLbl="node1" presStyleIdx="0" presStyleCnt="2" custScaleX="195627" custScaleY="162778" custLinFactNeighborX="-454" custLinFactNeighborY="-13854"/>
      <dgm:spPr/>
      <dgm:t>
        <a:bodyPr/>
        <a:lstStyle/>
        <a:p>
          <a:endParaRPr lang="es-MX"/>
        </a:p>
      </dgm:t>
    </dgm:pt>
    <dgm:pt modelId="{DC165AFE-20F7-4A51-B956-8E4EC7914C82}" type="pres">
      <dgm:prSet presAssocID="{9D6AEDAF-69C1-4E0B-B8B1-931D3FC676E1}" presName="parTrans" presStyleCnt="0"/>
      <dgm:spPr/>
    </dgm:pt>
    <dgm:pt modelId="{1F8308F7-4750-4ED9-97E1-63DD5ACB9016}" type="pres">
      <dgm:prSet presAssocID="{6E87C7EB-CAA0-4A69-BD34-A61BE5D0CD05}" presName="node" presStyleLbl="alignAccFollowNode1" presStyleIdx="0" presStyleCnt="4" custScaleX="302882" custScaleY="276245" custLinFactX="-13696" custLinFactNeighborX="-100000" custLinFactNeighborY="-21631">
        <dgm:presLayoutVars>
          <dgm:bulletEnabled val="1"/>
        </dgm:presLayoutVars>
      </dgm:prSet>
      <dgm:spPr/>
      <dgm:t>
        <a:bodyPr/>
        <a:lstStyle/>
        <a:p>
          <a:endParaRPr lang="es-CO"/>
        </a:p>
      </dgm:t>
    </dgm:pt>
    <dgm:pt modelId="{01526AAA-5FE0-43CD-99C0-E9E17C63F8BF}" type="pres">
      <dgm:prSet presAssocID="{96CE1D85-C260-43D6-B06B-07C3745E5604}" presName="sibTrans" presStyleCnt="0"/>
      <dgm:spPr/>
    </dgm:pt>
    <dgm:pt modelId="{C4D83D96-404D-46BD-B8CE-0BD664D683BD}" type="pres">
      <dgm:prSet presAssocID="{40326C99-F1F1-49F8-A1B1-4847636A4195}" presName="node" presStyleLbl="alignAccFollowNode1" presStyleIdx="1" presStyleCnt="4" custScaleX="501921" custScaleY="533982" custLinFactX="-53426" custLinFactNeighborX="-100000" custLinFactNeighborY="-28389">
        <dgm:presLayoutVars>
          <dgm:bulletEnabled val="1"/>
        </dgm:presLayoutVars>
      </dgm:prSet>
      <dgm:spPr/>
      <dgm:t>
        <a:bodyPr/>
        <a:lstStyle/>
        <a:p>
          <a:endParaRPr lang="es-CO"/>
        </a:p>
      </dgm:t>
    </dgm:pt>
    <dgm:pt modelId="{BF8F7A60-9D66-4239-A589-EB8521879F0D}" type="pres">
      <dgm:prSet presAssocID="{FE8B6167-24F7-43C0-B925-019741CDBD95}" presName="vSp" presStyleCnt="0"/>
      <dgm:spPr/>
    </dgm:pt>
    <dgm:pt modelId="{5725A9EC-390D-4447-911B-5951D5C2C46B}" type="pres">
      <dgm:prSet presAssocID="{01FC9541-5A7C-4C6E-9C7C-513F273E7CE6}" presName="horFlow" presStyleCnt="0"/>
      <dgm:spPr/>
    </dgm:pt>
    <dgm:pt modelId="{4ADBC886-D162-484E-ABA9-ECABBB4DF187}" type="pres">
      <dgm:prSet presAssocID="{01FC9541-5A7C-4C6E-9C7C-513F273E7CE6}" presName="bigChev" presStyleLbl="node1" presStyleIdx="1" presStyleCnt="2" custScaleX="199927" custScaleY="153752" custLinFactNeighborX="50513" custLinFactNeighborY="42313"/>
      <dgm:spPr/>
      <dgm:t>
        <a:bodyPr/>
        <a:lstStyle/>
        <a:p>
          <a:endParaRPr lang="es-MX"/>
        </a:p>
      </dgm:t>
    </dgm:pt>
    <dgm:pt modelId="{31DC6836-F8C1-4487-9178-892B28CD7757}" type="pres">
      <dgm:prSet presAssocID="{E76DEB11-84B4-421B-836E-E2380EF0C0CD}" presName="parTrans" presStyleCnt="0"/>
      <dgm:spPr/>
    </dgm:pt>
    <dgm:pt modelId="{9CA8AD4A-1054-4ED7-AAF5-0BFC623AFF9A}" type="pres">
      <dgm:prSet presAssocID="{6DFC4844-5FBD-47CE-A575-AADB01BD635C}" presName="node" presStyleLbl="alignAccFollowNode1" presStyleIdx="2" presStyleCnt="4" custScaleX="353375" custScaleY="399049" custLinFactX="-8349" custLinFactNeighborX="-100000" custLinFactNeighborY="40821">
        <dgm:presLayoutVars>
          <dgm:bulletEnabled val="1"/>
        </dgm:presLayoutVars>
      </dgm:prSet>
      <dgm:spPr/>
      <dgm:t>
        <a:bodyPr/>
        <a:lstStyle/>
        <a:p>
          <a:endParaRPr lang="es-CO"/>
        </a:p>
      </dgm:t>
    </dgm:pt>
    <dgm:pt modelId="{D8446432-C6E2-4CE6-9552-7D011B58C070}" type="pres">
      <dgm:prSet presAssocID="{8DA87D69-7406-4BB2-AD10-6F54D7A59512}" presName="sibTrans" presStyleCnt="0"/>
      <dgm:spPr/>
    </dgm:pt>
    <dgm:pt modelId="{20EBD409-63A2-4215-8636-06E24A765B3E}" type="pres">
      <dgm:prSet presAssocID="{FC38E334-E457-448D-88AA-D75935197CBD}" presName="node" presStyleLbl="alignAccFollowNode1" presStyleIdx="3" presStyleCnt="4" custScaleX="506791" custScaleY="561382" custLinFactX="-43931" custLinFactNeighborX="-100000" custLinFactNeighborY="58461">
        <dgm:presLayoutVars>
          <dgm:bulletEnabled val="1"/>
        </dgm:presLayoutVars>
      </dgm:prSet>
      <dgm:spPr/>
      <dgm:t>
        <a:bodyPr/>
        <a:lstStyle/>
        <a:p>
          <a:endParaRPr lang="es-CO"/>
        </a:p>
      </dgm:t>
    </dgm:pt>
  </dgm:ptLst>
  <dgm:cxnLst>
    <dgm:cxn modelId="{70B4405B-0B9C-40A6-B42E-83FF128B5E1E}" srcId="{01FC9541-5A7C-4C6E-9C7C-513F273E7CE6}" destId="{FC38E334-E457-448D-88AA-D75935197CBD}" srcOrd="1" destOrd="0" parTransId="{644BF7A9-7DC2-49CA-A8B5-C3BC8FC3AA80}" sibTransId="{737587E6-8DB5-41D6-8E9B-1E38290DD587}"/>
    <dgm:cxn modelId="{801D9587-9B67-45CA-BACA-C61365D096C4}" type="presOf" srcId="{0F523599-EEEE-4862-9E28-B7F228C887F3}" destId="{A7F5A48A-78F0-473E-AF6D-A27004389228}" srcOrd="0" destOrd="0" presId="urn:microsoft.com/office/officeart/2005/8/layout/lProcess3"/>
    <dgm:cxn modelId="{6A956950-25E5-456F-B1A2-4BB8A44BA543}" srcId="{FC38E334-E457-448D-88AA-D75935197CBD}" destId="{5FD3311C-BF36-4857-B1F7-404D9869B157}" srcOrd="3" destOrd="0" parTransId="{283CFA99-7388-4AC0-B2AA-16AC54918E44}" sibTransId="{83E37C6D-B85C-4233-97F8-F180377DD85A}"/>
    <dgm:cxn modelId="{79AF5B9D-80CD-42F3-BD80-532F66EC2150}" srcId="{40326C99-F1F1-49F8-A1B1-4847636A4195}" destId="{B3B06605-52C4-41FA-85F0-2677F37E3648}" srcOrd="1" destOrd="0" parTransId="{6073709A-E38B-4136-8B9D-C6B878A78571}" sibTransId="{36E31E90-5B8D-4CB5-99B7-9C014F654333}"/>
    <dgm:cxn modelId="{95E71DF8-08BC-4763-B881-268F2B51F8CA}" srcId="{40326C99-F1F1-49F8-A1B1-4847636A4195}" destId="{77A2529B-BD52-4823-9FAF-66813A128895}" srcOrd="0" destOrd="0" parTransId="{0839AD12-391C-4887-A1E6-1127DFF3EABE}" sibTransId="{D1132177-6627-4EBE-A4DF-50ACCC5EA7EF}"/>
    <dgm:cxn modelId="{CD47F80C-A35F-4C44-8971-57348646440A}" srcId="{FC38E334-E457-448D-88AA-D75935197CBD}" destId="{2DCA64DD-6648-4A95-9191-B552347AF84A}" srcOrd="2" destOrd="0" parTransId="{35A916B9-2D40-4D6E-AFE4-5283B6A4DE23}" sibTransId="{FCFBEFA4-53A9-4FE5-91D0-F4D0DD5B9DAE}"/>
    <dgm:cxn modelId="{CA388650-1F1F-4CC0-85BF-FAD0AE3E1306}" type="presOf" srcId="{FC38E334-E457-448D-88AA-D75935197CBD}" destId="{20EBD409-63A2-4215-8636-06E24A765B3E}" srcOrd="0" destOrd="0" presId="urn:microsoft.com/office/officeart/2005/8/layout/lProcess3"/>
    <dgm:cxn modelId="{303AD980-A39C-4208-8F1E-5960BB56BD4E}" type="presOf" srcId="{40326C99-F1F1-49F8-A1B1-4847636A4195}" destId="{C4D83D96-404D-46BD-B8CE-0BD664D683BD}" srcOrd="0" destOrd="0" presId="urn:microsoft.com/office/officeart/2005/8/layout/lProcess3"/>
    <dgm:cxn modelId="{E54286AE-40AB-49D0-88AC-487454B8747C}" type="presOf" srcId="{FE8B6167-24F7-43C0-B925-019741CDBD95}" destId="{C742E414-CB56-43DE-A237-DB2DB25C3825}" srcOrd="0" destOrd="0" presId="urn:microsoft.com/office/officeart/2005/8/layout/lProcess3"/>
    <dgm:cxn modelId="{F06C8D41-26C3-4E19-80B8-DE47404F7E48}" type="presOf" srcId="{2DCA64DD-6648-4A95-9191-B552347AF84A}" destId="{20EBD409-63A2-4215-8636-06E24A765B3E}" srcOrd="0" destOrd="3" presId="urn:microsoft.com/office/officeart/2005/8/layout/lProcess3"/>
    <dgm:cxn modelId="{6D183F66-65EB-4991-81AB-AAA98B11A7F1}" type="presOf" srcId="{47139513-7196-4F01-82AF-43D0CE980F39}" destId="{C4D83D96-404D-46BD-B8CE-0BD664D683BD}" srcOrd="0" destOrd="3" presId="urn:microsoft.com/office/officeart/2005/8/layout/lProcess3"/>
    <dgm:cxn modelId="{26028AF7-7041-4610-BF50-6E21F910C80E}" type="presOf" srcId="{6E87C7EB-CAA0-4A69-BD34-A61BE5D0CD05}" destId="{1F8308F7-4750-4ED9-97E1-63DD5ACB9016}" srcOrd="0" destOrd="0" presId="urn:microsoft.com/office/officeart/2005/8/layout/lProcess3"/>
    <dgm:cxn modelId="{A4F915A3-2287-4FB3-B8A7-36BBC385BB05}" type="presOf" srcId="{01FC9541-5A7C-4C6E-9C7C-513F273E7CE6}" destId="{4ADBC886-D162-484E-ABA9-ECABBB4DF187}" srcOrd="0" destOrd="0" presId="urn:microsoft.com/office/officeart/2005/8/layout/lProcess3"/>
    <dgm:cxn modelId="{31F3226E-4709-4D98-B7FC-ACDC0738EB8D}" srcId="{FE8B6167-24F7-43C0-B925-019741CDBD95}" destId="{6E87C7EB-CAA0-4A69-BD34-A61BE5D0CD05}" srcOrd="0" destOrd="0" parTransId="{9D6AEDAF-69C1-4E0B-B8B1-931D3FC676E1}" sibTransId="{96CE1D85-C260-43D6-B06B-07C3745E5604}"/>
    <dgm:cxn modelId="{87AC1191-5B99-4C61-A7D4-EFDAD53BE312}" type="presOf" srcId="{FDA9DCAD-B45B-4726-8DCC-05B0B5357561}" destId="{20EBD409-63A2-4215-8636-06E24A765B3E}" srcOrd="0" destOrd="2" presId="urn:microsoft.com/office/officeart/2005/8/layout/lProcess3"/>
    <dgm:cxn modelId="{CAE7DD25-19AC-4290-9249-447432ED2AE8}" type="presOf" srcId="{B3B06605-52C4-41FA-85F0-2677F37E3648}" destId="{C4D83D96-404D-46BD-B8CE-0BD664D683BD}" srcOrd="0" destOrd="2" presId="urn:microsoft.com/office/officeart/2005/8/layout/lProcess3"/>
    <dgm:cxn modelId="{2666175F-9CAE-4DF3-844E-BAD69CF67229}" type="presOf" srcId="{C29D17BD-1193-430E-A481-EC263BA52FD8}" destId="{20EBD409-63A2-4215-8636-06E24A765B3E}" srcOrd="0" destOrd="1" presId="urn:microsoft.com/office/officeart/2005/8/layout/lProcess3"/>
    <dgm:cxn modelId="{A7FF088E-35A8-40C6-B2B2-36F6100EB718}" srcId="{01FC9541-5A7C-4C6E-9C7C-513F273E7CE6}" destId="{6DFC4844-5FBD-47CE-A575-AADB01BD635C}" srcOrd="0" destOrd="0" parTransId="{E76DEB11-84B4-421B-836E-E2380EF0C0CD}" sibTransId="{8DA87D69-7406-4BB2-AD10-6F54D7A59512}"/>
    <dgm:cxn modelId="{FA3EA888-E928-4B5A-83C8-7B56AD1BBAC5}" srcId="{40326C99-F1F1-49F8-A1B1-4847636A4195}" destId="{47139513-7196-4F01-82AF-43D0CE980F39}" srcOrd="2" destOrd="0" parTransId="{28A4D913-8F08-4090-809C-B7709E2D3B49}" sibTransId="{CEE489AF-8899-4175-AC6A-CB3C0CE32335}"/>
    <dgm:cxn modelId="{B2324BEF-648B-4EBF-A333-D29B8EE53597}" srcId="{FC38E334-E457-448D-88AA-D75935197CBD}" destId="{FDA9DCAD-B45B-4726-8DCC-05B0B5357561}" srcOrd="1" destOrd="0" parTransId="{D88919E4-E420-4161-AAFC-CFD6B1FD55E6}" sibTransId="{2A4D6D29-7165-4070-A4FA-09BB60BC5A4D}"/>
    <dgm:cxn modelId="{6D8C2C7F-EB15-4542-8104-4A9100F11A36}" srcId="{0F523599-EEEE-4862-9E28-B7F228C887F3}" destId="{FE8B6167-24F7-43C0-B925-019741CDBD95}" srcOrd="0" destOrd="0" parTransId="{57614D52-B799-4404-A620-A7A2E963FE8D}" sibTransId="{425DC968-47DE-4D91-A0C9-4C2F6ADC2227}"/>
    <dgm:cxn modelId="{C3A9545C-4A81-45CB-9D43-50C7FCDC2BA3}" srcId="{0F523599-EEEE-4862-9E28-B7F228C887F3}" destId="{01FC9541-5A7C-4C6E-9C7C-513F273E7CE6}" srcOrd="1" destOrd="0" parTransId="{D8E9D743-15D3-49D2-B721-C583117C7AE3}" sibTransId="{F1242B57-3A65-4097-A362-1FE89A3C77C4}"/>
    <dgm:cxn modelId="{5F4B711C-FB51-443E-80E9-50C6E75187BA}" type="presOf" srcId="{5FD3311C-BF36-4857-B1F7-404D9869B157}" destId="{20EBD409-63A2-4215-8636-06E24A765B3E}" srcOrd="0" destOrd="4" presId="urn:microsoft.com/office/officeart/2005/8/layout/lProcess3"/>
    <dgm:cxn modelId="{B56C1F4E-F56B-401E-BD4E-718EB1EF3FA1}" type="presOf" srcId="{6DFC4844-5FBD-47CE-A575-AADB01BD635C}" destId="{9CA8AD4A-1054-4ED7-AAF5-0BFC623AFF9A}" srcOrd="0" destOrd="0" presId="urn:microsoft.com/office/officeart/2005/8/layout/lProcess3"/>
    <dgm:cxn modelId="{0DB847C1-E3BC-44BB-BAB6-A3ADB32C6A61}" srcId="{FC38E334-E457-448D-88AA-D75935197CBD}" destId="{C29D17BD-1193-430E-A481-EC263BA52FD8}" srcOrd="0" destOrd="0" parTransId="{2721D688-32C4-46B6-877A-36D61374039D}" sibTransId="{C5899B35-2D11-4C02-A0B3-0753EB1B839A}"/>
    <dgm:cxn modelId="{FC51E802-392F-4B52-A6FA-9263A65034D6}" type="presOf" srcId="{77A2529B-BD52-4823-9FAF-66813A128895}" destId="{C4D83D96-404D-46BD-B8CE-0BD664D683BD}" srcOrd="0" destOrd="1" presId="urn:microsoft.com/office/officeart/2005/8/layout/lProcess3"/>
    <dgm:cxn modelId="{E4ED6935-2165-4EBB-90C6-5235337A68FE}" srcId="{FE8B6167-24F7-43C0-B925-019741CDBD95}" destId="{40326C99-F1F1-49F8-A1B1-4847636A4195}" srcOrd="1" destOrd="0" parTransId="{9A91E951-E472-4FCB-837F-7C926112536D}" sibTransId="{56E14FA7-C94D-4B09-B9CE-3260701AC122}"/>
    <dgm:cxn modelId="{A7A5C4CD-2220-496D-AA45-A8B9E8D99CB8}" type="presParOf" srcId="{A7F5A48A-78F0-473E-AF6D-A27004389228}" destId="{00DAB86A-89C4-4BD9-B0B9-07E4772B785D}" srcOrd="0" destOrd="0" presId="urn:microsoft.com/office/officeart/2005/8/layout/lProcess3"/>
    <dgm:cxn modelId="{59EA10B7-0019-4873-A1D1-354DF1E77A0E}" type="presParOf" srcId="{00DAB86A-89C4-4BD9-B0B9-07E4772B785D}" destId="{C742E414-CB56-43DE-A237-DB2DB25C3825}" srcOrd="0" destOrd="0" presId="urn:microsoft.com/office/officeart/2005/8/layout/lProcess3"/>
    <dgm:cxn modelId="{A8BBB107-A0A8-4157-B444-0C95664B3CB6}" type="presParOf" srcId="{00DAB86A-89C4-4BD9-B0B9-07E4772B785D}" destId="{DC165AFE-20F7-4A51-B956-8E4EC7914C82}" srcOrd="1" destOrd="0" presId="urn:microsoft.com/office/officeart/2005/8/layout/lProcess3"/>
    <dgm:cxn modelId="{0E1674FA-A09E-4C1A-B07E-E21202753462}" type="presParOf" srcId="{00DAB86A-89C4-4BD9-B0B9-07E4772B785D}" destId="{1F8308F7-4750-4ED9-97E1-63DD5ACB9016}" srcOrd="2" destOrd="0" presId="urn:microsoft.com/office/officeart/2005/8/layout/lProcess3"/>
    <dgm:cxn modelId="{8913EEAD-7810-498C-9421-FD14AB5957FD}" type="presParOf" srcId="{00DAB86A-89C4-4BD9-B0B9-07E4772B785D}" destId="{01526AAA-5FE0-43CD-99C0-E9E17C63F8BF}" srcOrd="3" destOrd="0" presId="urn:microsoft.com/office/officeart/2005/8/layout/lProcess3"/>
    <dgm:cxn modelId="{D6F7B00C-E558-41C3-BA9C-DA1D3759C1DC}" type="presParOf" srcId="{00DAB86A-89C4-4BD9-B0B9-07E4772B785D}" destId="{C4D83D96-404D-46BD-B8CE-0BD664D683BD}" srcOrd="4" destOrd="0" presId="urn:microsoft.com/office/officeart/2005/8/layout/lProcess3"/>
    <dgm:cxn modelId="{EB142088-4D97-4B47-AB84-EEE206787D11}" type="presParOf" srcId="{A7F5A48A-78F0-473E-AF6D-A27004389228}" destId="{BF8F7A60-9D66-4239-A589-EB8521879F0D}" srcOrd="1" destOrd="0" presId="urn:microsoft.com/office/officeart/2005/8/layout/lProcess3"/>
    <dgm:cxn modelId="{63142386-9F01-4526-A9D5-026918234317}" type="presParOf" srcId="{A7F5A48A-78F0-473E-AF6D-A27004389228}" destId="{5725A9EC-390D-4447-911B-5951D5C2C46B}" srcOrd="2" destOrd="0" presId="urn:microsoft.com/office/officeart/2005/8/layout/lProcess3"/>
    <dgm:cxn modelId="{82068FA9-9EED-4780-B2B3-F831EADFA936}" type="presParOf" srcId="{5725A9EC-390D-4447-911B-5951D5C2C46B}" destId="{4ADBC886-D162-484E-ABA9-ECABBB4DF187}" srcOrd="0" destOrd="0" presId="urn:microsoft.com/office/officeart/2005/8/layout/lProcess3"/>
    <dgm:cxn modelId="{A7DA7D0D-F92F-4ADA-9278-2636FCE38735}" type="presParOf" srcId="{5725A9EC-390D-4447-911B-5951D5C2C46B}" destId="{31DC6836-F8C1-4487-9178-892B28CD7757}" srcOrd="1" destOrd="0" presId="urn:microsoft.com/office/officeart/2005/8/layout/lProcess3"/>
    <dgm:cxn modelId="{C7B6C557-4B21-45E9-A216-95F46771814F}" type="presParOf" srcId="{5725A9EC-390D-4447-911B-5951D5C2C46B}" destId="{9CA8AD4A-1054-4ED7-AAF5-0BFC623AFF9A}" srcOrd="2" destOrd="0" presId="urn:microsoft.com/office/officeart/2005/8/layout/lProcess3"/>
    <dgm:cxn modelId="{4645E99F-3696-4E89-BC6A-2FF0D8C41631}" type="presParOf" srcId="{5725A9EC-390D-4447-911B-5951D5C2C46B}" destId="{D8446432-C6E2-4CE6-9552-7D011B58C070}" srcOrd="3" destOrd="0" presId="urn:microsoft.com/office/officeart/2005/8/layout/lProcess3"/>
    <dgm:cxn modelId="{6BAEE0BA-DEFA-4362-B39B-4CF627D88E44}" type="presParOf" srcId="{5725A9EC-390D-4447-911B-5951D5C2C46B}" destId="{20EBD409-63A2-4215-8636-06E24A765B3E}"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CD660-0B11-4721-AA79-1CB1D60A034D}">
      <dsp:nvSpPr>
        <dsp:cNvPr id="0" name=""/>
        <dsp:cNvSpPr/>
      </dsp:nvSpPr>
      <dsp:spPr>
        <a:xfrm>
          <a:off x="-7284858" y="-1070542"/>
          <a:ext cx="8727043" cy="8333772"/>
        </a:xfrm>
        <a:prstGeom prst="blockArc">
          <a:avLst>
            <a:gd name="adj1" fmla="val 18900000"/>
            <a:gd name="adj2" fmla="val 2700000"/>
            <a:gd name="adj3" fmla="val 259"/>
          </a:avLst>
        </a:pr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B26E38-0018-4EF4-9DE4-C97FF847E700}">
      <dsp:nvSpPr>
        <dsp:cNvPr id="0" name=""/>
        <dsp:cNvSpPr/>
      </dsp:nvSpPr>
      <dsp:spPr>
        <a:xfrm>
          <a:off x="653138" y="1800202"/>
          <a:ext cx="7263907" cy="95050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3089" tIns="45720" rIns="45720" bIns="45720" numCol="1" spcCol="1270" anchor="ctr" anchorCtr="0">
          <a:noAutofit/>
        </a:bodyPr>
        <a:lstStyle/>
        <a:p>
          <a:pPr lvl="0" algn="l" defTabSz="800100">
            <a:lnSpc>
              <a:spcPct val="90000"/>
            </a:lnSpc>
            <a:spcBef>
              <a:spcPct val="0"/>
            </a:spcBef>
            <a:spcAft>
              <a:spcPct val="35000"/>
            </a:spcAft>
          </a:pPr>
          <a:r>
            <a:rPr lang="es-CO" sz="1800" b="1" kern="1200" dirty="0" smtClean="0">
              <a:latin typeface="Comic Sans MS" pitchFamily="66" charset="0"/>
            </a:rPr>
            <a:t>RIESGO COMÚN: </a:t>
          </a:r>
          <a:r>
            <a:rPr lang="es-CO" sz="1800" kern="1200" dirty="0" smtClean="0">
              <a:latin typeface="Comic Sans MS" pitchFamily="66" charset="0"/>
            </a:rPr>
            <a:t>Es la posibilidad de sufrir un accidente o enfermedad durante la realización de cualquier actividad cotidiana no laboral.</a:t>
          </a:r>
          <a:endParaRPr lang="es-CO" sz="1800" kern="1200" dirty="0">
            <a:latin typeface="Comic Sans MS" pitchFamily="66" charset="0"/>
          </a:endParaRPr>
        </a:p>
      </dsp:txBody>
      <dsp:txXfrm>
        <a:off x="653138" y="1800202"/>
        <a:ext cx="7263907" cy="950503"/>
      </dsp:txXfrm>
    </dsp:sp>
    <dsp:sp modelId="{BBF82604-1C57-4D98-B10A-120C0C8E15ED}">
      <dsp:nvSpPr>
        <dsp:cNvPr id="0" name=""/>
        <dsp:cNvSpPr/>
      </dsp:nvSpPr>
      <dsp:spPr>
        <a:xfrm>
          <a:off x="131768" y="1728193"/>
          <a:ext cx="999004" cy="959092"/>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5F63C3-CDAF-4D69-AAE9-501AF0332318}">
      <dsp:nvSpPr>
        <dsp:cNvPr id="0" name=""/>
        <dsp:cNvSpPr/>
      </dsp:nvSpPr>
      <dsp:spPr>
        <a:xfrm>
          <a:off x="707157" y="3096350"/>
          <a:ext cx="7155815" cy="1209518"/>
        </a:xfrm>
        <a:prstGeom prst="rect">
          <a:avLst/>
        </a:prstGeom>
        <a:solidFill>
          <a:schemeClr val="accent5">
            <a:hueOff val="-3204992"/>
            <a:satOff val="-5268"/>
            <a:lumOff val="-19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3089" tIns="45720" rIns="45720" bIns="45720" numCol="1" spcCol="1270" anchor="ctr" anchorCtr="0">
          <a:noAutofit/>
        </a:bodyPr>
        <a:lstStyle/>
        <a:p>
          <a:pPr lvl="0" algn="l" defTabSz="800100">
            <a:lnSpc>
              <a:spcPct val="90000"/>
            </a:lnSpc>
            <a:spcBef>
              <a:spcPct val="0"/>
            </a:spcBef>
            <a:spcAft>
              <a:spcPct val="35000"/>
            </a:spcAft>
          </a:pPr>
          <a:r>
            <a:rPr lang="es-CO" sz="1800" b="1" kern="1200" dirty="0" smtClean="0">
              <a:latin typeface="Comic Sans MS" pitchFamily="66" charset="0"/>
            </a:rPr>
            <a:t>RIESGO OCUPACIONAL: </a:t>
          </a:r>
          <a:r>
            <a:rPr lang="es-CO" sz="1800" kern="1200" dirty="0" smtClean="0">
              <a:latin typeface="Comic Sans MS" pitchFamily="66" charset="0"/>
            </a:rPr>
            <a:t>Es la posibilidad de sufrir un accidente o enfermedad en y durante la realización de una actividad laboral no necesariamente con vínculo contractual.</a:t>
          </a:r>
          <a:endParaRPr lang="es-CO" sz="1800" kern="1200" dirty="0">
            <a:latin typeface="Comic Sans MS" pitchFamily="66" charset="0"/>
          </a:endParaRPr>
        </a:p>
      </dsp:txBody>
      <dsp:txXfrm>
        <a:off x="707157" y="3096350"/>
        <a:ext cx="7155815" cy="1209518"/>
      </dsp:txXfrm>
    </dsp:sp>
    <dsp:sp modelId="{C17CCF49-B38E-4F01-B551-D6AFDF224E31}">
      <dsp:nvSpPr>
        <dsp:cNvPr id="0" name=""/>
        <dsp:cNvSpPr/>
      </dsp:nvSpPr>
      <dsp:spPr>
        <a:xfrm>
          <a:off x="144014" y="3168357"/>
          <a:ext cx="1017458" cy="972112"/>
        </a:xfrm>
        <a:prstGeom prst="ellipse">
          <a:avLst/>
        </a:prstGeom>
        <a:solidFill>
          <a:schemeClr val="lt1">
            <a:hueOff val="0"/>
            <a:satOff val="0"/>
            <a:lumOff val="0"/>
            <a:alphaOff val="0"/>
          </a:schemeClr>
        </a:solidFill>
        <a:ln w="19050" cap="rnd" cmpd="sng" algn="ctr">
          <a:solidFill>
            <a:schemeClr val="accent5">
              <a:hueOff val="-3204992"/>
              <a:satOff val="-5268"/>
              <a:lumOff val="-196"/>
              <a:alphaOff val="0"/>
            </a:schemeClr>
          </a:solidFill>
          <a:prstDash val="solid"/>
        </a:ln>
        <a:effectLst/>
      </dsp:spPr>
      <dsp:style>
        <a:lnRef idx="2">
          <a:scrgbClr r="0" g="0" b="0"/>
        </a:lnRef>
        <a:fillRef idx="1">
          <a:scrgbClr r="0" g="0" b="0"/>
        </a:fillRef>
        <a:effectRef idx="0">
          <a:scrgbClr r="0" g="0" b="0"/>
        </a:effectRef>
        <a:fontRef idx="minor"/>
      </dsp:style>
    </dsp:sp>
    <dsp:sp modelId="{C296EB8F-327A-4E7F-800F-A00608B969A3}">
      <dsp:nvSpPr>
        <dsp:cNvPr id="0" name=""/>
        <dsp:cNvSpPr/>
      </dsp:nvSpPr>
      <dsp:spPr>
        <a:xfrm>
          <a:off x="792096" y="4536503"/>
          <a:ext cx="7180518" cy="1238537"/>
        </a:xfrm>
        <a:prstGeom prst="rect">
          <a:avLst/>
        </a:prstGeom>
        <a:solidFill>
          <a:schemeClr val="accent5">
            <a:hueOff val="-6409983"/>
            <a:satOff val="-10537"/>
            <a:lumOff val="-39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3089" tIns="45720" rIns="45720" bIns="45720" numCol="1" spcCol="1270" anchor="ctr" anchorCtr="0">
          <a:noAutofit/>
        </a:bodyPr>
        <a:lstStyle/>
        <a:p>
          <a:pPr lvl="0" algn="l" defTabSz="800100">
            <a:lnSpc>
              <a:spcPct val="90000"/>
            </a:lnSpc>
            <a:spcBef>
              <a:spcPct val="0"/>
            </a:spcBef>
            <a:spcAft>
              <a:spcPct val="35000"/>
            </a:spcAft>
          </a:pPr>
          <a:r>
            <a:rPr lang="es-CO" sz="1800" b="1" kern="1200" dirty="0" smtClean="0">
              <a:latin typeface="Comic Sans MS" pitchFamily="66" charset="0"/>
            </a:rPr>
            <a:t>RIESGO PROFESIONAL: </a:t>
          </a:r>
          <a:r>
            <a:rPr lang="es-CO" sz="1800" kern="1200" dirty="0" smtClean="0">
              <a:latin typeface="Comic Sans MS" pitchFamily="66" charset="0"/>
            </a:rPr>
            <a:t>Es la posibilidad de sufrir un accidente o enfermedad en y durante la realización de una actividad laboral con vínculo laboral vigente.</a:t>
          </a:r>
          <a:endParaRPr lang="es-CO" sz="1800" kern="1200" dirty="0">
            <a:latin typeface="Comic Sans MS" pitchFamily="66" charset="0"/>
          </a:endParaRPr>
        </a:p>
      </dsp:txBody>
      <dsp:txXfrm>
        <a:off x="792096" y="4536503"/>
        <a:ext cx="7180518" cy="1238537"/>
      </dsp:txXfrm>
    </dsp:sp>
    <dsp:sp modelId="{82AD9B26-11C9-4967-B110-8B900A38D243}">
      <dsp:nvSpPr>
        <dsp:cNvPr id="0" name=""/>
        <dsp:cNvSpPr/>
      </dsp:nvSpPr>
      <dsp:spPr>
        <a:xfrm>
          <a:off x="288033" y="4608505"/>
          <a:ext cx="1023914" cy="979311"/>
        </a:xfrm>
        <a:prstGeom prst="ellipse">
          <a:avLst/>
        </a:prstGeom>
        <a:solidFill>
          <a:schemeClr val="lt1">
            <a:hueOff val="0"/>
            <a:satOff val="0"/>
            <a:lumOff val="0"/>
            <a:alphaOff val="0"/>
          </a:schemeClr>
        </a:solidFill>
        <a:ln w="19050" cap="rnd" cmpd="sng" algn="ctr">
          <a:solidFill>
            <a:schemeClr val="accent5">
              <a:hueOff val="-6409983"/>
              <a:satOff val="-10537"/>
              <a:lumOff val="-39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31669-52B7-4623-9668-274A6F762B6B}">
      <dsp:nvSpPr>
        <dsp:cNvPr id="0" name=""/>
        <dsp:cNvSpPr/>
      </dsp:nvSpPr>
      <dsp:spPr>
        <a:xfrm rot="5400000">
          <a:off x="2938603" y="465741"/>
          <a:ext cx="1896538" cy="1649988"/>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latin typeface="Comic Sans MS" pitchFamily="66" charset="0"/>
            </a:rPr>
            <a:t>TEMPERATURA</a:t>
          </a:r>
          <a:endParaRPr lang="es-MX" sz="1600" b="1" kern="1200" dirty="0">
            <a:solidFill>
              <a:schemeClr val="tx1"/>
            </a:solidFill>
            <a:latin typeface="Comic Sans MS" pitchFamily="66" charset="0"/>
          </a:endParaRPr>
        </a:p>
      </dsp:txBody>
      <dsp:txXfrm rot="-5400000">
        <a:off x="3319001" y="638010"/>
        <a:ext cx="1135742" cy="1305450"/>
      </dsp:txXfrm>
    </dsp:sp>
    <dsp:sp modelId="{002C1259-AE5C-40F5-A337-ED7A6182CEC9}">
      <dsp:nvSpPr>
        <dsp:cNvPr id="0" name=""/>
        <dsp:cNvSpPr/>
      </dsp:nvSpPr>
      <dsp:spPr>
        <a:xfrm>
          <a:off x="5886648" y="1800203"/>
          <a:ext cx="2344255" cy="2445738"/>
        </a:xfrm>
        <a:prstGeom prst="rect">
          <a:avLst/>
        </a:prstGeom>
        <a:solidFill>
          <a:schemeClr val="bg2">
            <a:lumMod val="75000"/>
          </a:schemeClr>
        </a:solidFill>
        <a:ln w="57150">
          <a:solidFill>
            <a:schemeClr val="bg2">
              <a:lumMod val="50000"/>
            </a:schemeClr>
          </a:solid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1" kern="1200" dirty="0" smtClean="0">
              <a:latin typeface="Comic Sans MS" pitchFamily="66" charset="0"/>
            </a:rPr>
            <a:t>FUENTES GENERADORAS DE RIESGOS FISICOS</a:t>
          </a:r>
          <a:endParaRPr lang="es-MX" sz="2200" b="1" kern="1200" dirty="0">
            <a:latin typeface="Comic Sans MS" pitchFamily="66" charset="0"/>
          </a:endParaRPr>
        </a:p>
      </dsp:txBody>
      <dsp:txXfrm>
        <a:off x="5886648" y="1800203"/>
        <a:ext cx="2344255" cy="2445738"/>
      </dsp:txXfrm>
    </dsp:sp>
    <dsp:sp modelId="{27688062-7CEE-473F-BEC8-783AD7450638}">
      <dsp:nvSpPr>
        <dsp:cNvPr id="0" name=""/>
        <dsp:cNvSpPr/>
      </dsp:nvSpPr>
      <dsp:spPr>
        <a:xfrm rot="5400000">
          <a:off x="1164486" y="465741"/>
          <a:ext cx="1896538" cy="1649988"/>
        </a:xfrm>
        <a:prstGeom prst="hexagon">
          <a:avLst>
            <a:gd name="adj" fmla="val 25000"/>
            <a:gd name="vf" fmla="val 115470"/>
          </a:avLst>
        </a:prstGeom>
        <a:solidFill>
          <a:schemeClr val="accent4">
            <a:hueOff val="-698815"/>
            <a:satOff val="212"/>
            <a:lumOff val="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latin typeface="Comic Sans MS" pitchFamily="66" charset="0"/>
            </a:rPr>
            <a:t>RUIDO</a:t>
          </a:r>
          <a:endParaRPr lang="es-MX" sz="1600" b="1" kern="1200" dirty="0">
            <a:solidFill>
              <a:schemeClr val="tx1"/>
            </a:solidFill>
            <a:latin typeface="Comic Sans MS" pitchFamily="66" charset="0"/>
          </a:endParaRPr>
        </a:p>
      </dsp:txBody>
      <dsp:txXfrm rot="-5400000">
        <a:off x="1544884" y="638010"/>
        <a:ext cx="1135742" cy="1305450"/>
      </dsp:txXfrm>
    </dsp:sp>
    <dsp:sp modelId="{7F25F220-957A-47AE-8DFB-5C73088A331F}">
      <dsp:nvSpPr>
        <dsp:cNvPr id="0" name=""/>
        <dsp:cNvSpPr/>
      </dsp:nvSpPr>
      <dsp:spPr>
        <a:xfrm rot="5400000">
          <a:off x="273416" y="2084304"/>
          <a:ext cx="1896538" cy="1649988"/>
        </a:xfrm>
        <a:prstGeom prst="hexagon">
          <a:avLst>
            <a:gd name="adj" fmla="val 25000"/>
            <a:gd name="vf" fmla="val 115470"/>
          </a:avLst>
        </a:prstGeom>
        <a:solidFill>
          <a:schemeClr val="accent4">
            <a:hueOff val="-1397631"/>
            <a:satOff val="425"/>
            <a:lumOff val="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latin typeface="Comic Sans MS" pitchFamily="66" charset="0"/>
            </a:rPr>
            <a:t>VENTILACION</a:t>
          </a:r>
          <a:endParaRPr lang="es-CO" sz="1400" b="1" kern="1200" dirty="0">
            <a:solidFill>
              <a:schemeClr val="tx1"/>
            </a:solidFill>
            <a:latin typeface="Comic Sans MS" pitchFamily="66" charset="0"/>
          </a:endParaRPr>
        </a:p>
      </dsp:txBody>
      <dsp:txXfrm rot="-5400000">
        <a:off x="653814" y="2256573"/>
        <a:ext cx="1135742" cy="1305450"/>
      </dsp:txXfrm>
    </dsp:sp>
    <dsp:sp modelId="{C41B542E-BE02-496D-8003-33DFDEB4B6F3}">
      <dsp:nvSpPr>
        <dsp:cNvPr id="0" name=""/>
        <dsp:cNvSpPr/>
      </dsp:nvSpPr>
      <dsp:spPr>
        <a:xfrm>
          <a:off x="762694" y="2538696"/>
          <a:ext cx="2048261" cy="1137923"/>
        </a:xfrm>
        <a:prstGeom prst="rect">
          <a:avLst/>
        </a:prstGeom>
        <a:noFill/>
        <a:ln>
          <a:noFill/>
        </a:ln>
        <a:effectLst/>
      </dsp:spPr>
      <dsp:style>
        <a:lnRef idx="0">
          <a:scrgbClr r="0" g="0" b="0"/>
        </a:lnRef>
        <a:fillRef idx="0">
          <a:scrgbClr r="0" g="0" b="0"/>
        </a:fillRef>
        <a:effectRef idx="0">
          <a:scrgbClr r="0" g="0" b="0"/>
        </a:effectRef>
        <a:fontRef idx="minor"/>
      </dsp:style>
    </dsp:sp>
    <dsp:sp modelId="{C444B67B-62B8-4F51-8D18-25FB97DBC990}">
      <dsp:nvSpPr>
        <dsp:cNvPr id="0" name=""/>
        <dsp:cNvSpPr/>
      </dsp:nvSpPr>
      <dsp:spPr>
        <a:xfrm rot="5400000">
          <a:off x="2022932" y="2067482"/>
          <a:ext cx="1896538" cy="1649988"/>
        </a:xfrm>
        <a:prstGeom prst="hexagon">
          <a:avLst>
            <a:gd name="adj" fmla="val 25000"/>
            <a:gd name="vf" fmla="val 115470"/>
          </a:avLst>
        </a:prstGeom>
        <a:solidFill>
          <a:schemeClr val="accent4">
            <a:hueOff val="-2096446"/>
            <a:satOff val="637"/>
            <a:lumOff val="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b="1" kern="1200" dirty="0">
            <a:solidFill>
              <a:schemeClr val="tx1"/>
            </a:solidFill>
            <a:latin typeface="Comic Sans MS" pitchFamily="66" charset="0"/>
          </a:endParaRPr>
        </a:p>
      </dsp:txBody>
      <dsp:txXfrm rot="-5400000">
        <a:off x="2403330" y="2239751"/>
        <a:ext cx="1135742" cy="1305450"/>
      </dsp:txXfrm>
    </dsp:sp>
    <dsp:sp modelId="{C04305B3-1C8B-4D6D-8E07-F95763B0AC91}">
      <dsp:nvSpPr>
        <dsp:cNvPr id="0" name=""/>
        <dsp:cNvSpPr/>
      </dsp:nvSpPr>
      <dsp:spPr>
        <a:xfrm rot="5400000">
          <a:off x="3019897" y="3662468"/>
          <a:ext cx="1991062" cy="1838170"/>
        </a:xfrm>
        <a:prstGeom prst="hexagon">
          <a:avLst>
            <a:gd name="adj" fmla="val 25000"/>
            <a:gd name="vf" fmla="val 115470"/>
          </a:avLst>
        </a:prstGeom>
        <a:solidFill>
          <a:schemeClr val="accent4">
            <a:hueOff val="-2795261"/>
            <a:satOff val="850"/>
            <a:lumOff val="6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latin typeface="Comic Sans MS" pitchFamily="66" charset="0"/>
            </a:rPr>
            <a:t>VIBRACION</a:t>
          </a:r>
          <a:endParaRPr lang="es-CO" sz="1400" b="1" kern="1200" dirty="0">
            <a:solidFill>
              <a:schemeClr val="tx1"/>
            </a:solidFill>
            <a:latin typeface="Comic Sans MS" pitchFamily="66" charset="0"/>
          </a:endParaRPr>
        </a:p>
      </dsp:txBody>
      <dsp:txXfrm rot="-5400000">
        <a:off x="3390942" y="3905125"/>
        <a:ext cx="1248972" cy="1352856"/>
      </dsp:txXfrm>
    </dsp:sp>
    <dsp:sp modelId="{8C6EFC1A-C14F-41E5-ACC3-B6C0998DEA16}">
      <dsp:nvSpPr>
        <dsp:cNvPr id="0" name=""/>
        <dsp:cNvSpPr/>
      </dsp:nvSpPr>
      <dsp:spPr>
        <a:xfrm>
          <a:off x="5473696" y="4195740"/>
          <a:ext cx="2116537" cy="1137923"/>
        </a:xfrm>
        <a:prstGeom prst="rect">
          <a:avLst/>
        </a:prstGeom>
        <a:noFill/>
        <a:ln>
          <a:noFill/>
        </a:ln>
        <a:effectLst/>
      </dsp:spPr>
      <dsp:style>
        <a:lnRef idx="0">
          <a:scrgbClr r="0" g="0" b="0"/>
        </a:lnRef>
        <a:fillRef idx="0">
          <a:scrgbClr r="0" g="0" b="0"/>
        </a:fillRef>
        <a:effectRef idx="0">
          <a:scrgbClr r="0" g="0" b="0"/>
        </a:effectRef>
        <a:fontRef idx="minor"/>
      </dsp:style>
    </dsp:sp>
    <dsp:sp modelId="{C05F2E77-DD23-406F-86D8-DC3887FB41E9}">
      <dsp:nvSpPr>
        <dsp:cNvPr id="0" name=""/>
        <dsp:cNvSpPr/>
      </dsp:nvSpPr>
      <dsp:spPr>
        <a:xfrm rot="5400000">
          <a:off x="3837159" y="2139494"/>
          <a:ext cx="1896538" cy="1649988"/>
        </a:xfrm>
        <a:prstGeom prst="hexagon">
          <a:avLst>
            <a:gd name="adj" fmla="val 25000"/>
            <a:gd name="vf" fmla="val 115470"/>
          </a:avLst>
        </a:prstGeom>
        <a:solidFill>
          <a:schemeClr val="accent4">
            <a:hueOff val="-3494076"/>
            <a:satOff val="1062"/>
            <a:lumOff val="78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latin typeface="Comic Sans MS" pitchFamily="66" charset="0"/>
            </a:rPr>
            <a:t>ILUMINACION</a:t>
          </a:r>
          <a:endParaRPr lang="es-CO" sz="1400" b="1" kern="1200" dirty="0">
            <a:solidFill>
              <a:schemeClr val="tx1"/>
            </a:solidFill>
            <a:latin typeface="Comic Sans MS" pitchFamily="66" charset="0"/>
          </a:endParaRPr>
        </a:p>
      </dsp:txBody>
      <dsp:txXfrm rot="-5400000">
        <a:off x="4217557" y="2311763"/>
        <a:ext cx="1135742" cy="1305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734FA-AB3D-4D14-A2B0-3B06B32826CF}">
      <dsp:nvSpPr>
        <dsp:cNvPr id="0" name=""/>
        <dsp:cNvSpPr/>
      </dsp:nvSpPr>
      <dsp:spPr>
        <a:xfrm>
          <a:off x="0" y="195657"/>
          <a:ext cx="5012231" cy="1665649"/>
        </a:xfrm>
        <a:prstGeom prst="chevr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s-CO" sz="1800" b="1" kern="1200" dirty="0" smtClean="0">
              <a:latin typeface="Comic Sans MS" pitchFamily="66" charset="0"/>
            </a:rPr>
            <a:t>1.</a:t>
          </a:r>
          <a:r>
            <a:rPr lang="es-CO" sz="1800" b="1" u="sng" kern="1200" dirty="0" smtClean="0">
              <a:latin typeface="Comic Sans MS" pitchFamily="66" charset="0"/>
            </a:rPr>
            <a:t>Ruido constante</a:t>
          </a:r>
          <a:r>
            <a:rPr lang="es-CO" sz="1800" kern="1200" dirty="0" smtClean="0">
              <a:latin typeface="Comic Sans MS" pitchFamily="66" charset="0"/>
            </a:rPr>
            <a:t/>
          </a:r>
          <a:br>
            <a:rPr lang="es-CO" sz="1800" kern="1200" dirty="0" smtClean="0">
              <a:latin typeface="Comic Sans MS" pitchFamily="66" charset="0"/>
            </a:rPr>
          </a:br>
          <a:r>
            <a:rPr lang="es-CO" sz="1800" kern="1200" dirty="0" smtClean="0">
              <a:latin typeface="Comic Sans MS" pitchFamily="66" charset="0"/>
            </a:rPr>
            <a:t>Es aquel cuyos niveles de presión sonora no presenta oscilaciones y se mantiene relativamente constantes a través del tiempo. </a:t>
          </a:r>
          <a:endParaRPr lang="es-CO" sz="1800" kern="1200" dirty="0">
            <a:latin typeface="Comic Sans MS" pitchFamily="66" charset="0"/>
          </a:endParaRPr>
        </a:p>
      </dsp:txBody>
      <dsp:txXfrm>
        <a:off x="832825" y="195657"/>
        <a:ext cx="3346582" cy="1665649"/>
      </dsp:txXfrm>
    </dsp:sp>
    <dsp:sp modelId="{A498C2DA-92AC-4691-A37D-B5835BEE2548}">
      <dsp:nvSpPr>
        <dsp:cNvPr id="0" name=""/>
        <dsp:cNvSpPr/>
      </dsp:nvSpPr>
      <dsp:spPr>
        <a:xfrm>
          <a:off x="71598" y="1942390"/>
          <a:ext cx="5022225" cy="1665649"/>
        </a:xfrm>
        <a:prstGeom prst="chevron">
          <a:avLst/>
        </a:prstGeom>
        <a:solidFill>
          <a:schemeClr val="accent4">
            <a:hueOff val="-1747038"/>
            <a:satOff val="531"/>
            <a:lumOff val="3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CO" sz="1800" b="1" kern="1200" dirty="0" smtClean="0">
              <a:latin typeface="Comic Sans MS" pitchFamily="66" charset="0"/>
            </a:rPr>
            <a:t>2. </a:t>
          </a:r>
          <a:r>
            <a:rPr lang="es-CO" sz="1800" b="1" u="sng" kern="1200" dirty="0" smtClean="0">
              <a:latin typeface="Comic Sans MS" pitchFamily="66" charset="0"/>
            </a:rPr>
            <a:t>Ruido intermitente</a:t>
          </a:r>
          <a:r>
            <a:rPr lang="es-CO" sz="1800" kern="1200" dirty="0" smtClean="0">
              <a:latin typeface="Comic Sans MS" pitchFamily="66" charset="0"/>
            </a:rPr>
            <a:t/>
          </a:r>
          <a:br>
            <a:rPr lang="es-CO" sz="1800" kern="1200" dirty="0" smtClean="0">
              <a:latin typeface="Comic Sans MS" pitchFamily="66" charset="0"/>
            </a:rPr>
          </a:br>
          <a:r>
            <a:rPr lang="es-CO" sz="1800" kern="1200" dirty="0" smtClean="0">
              <a:latin typeface="Comic Sans MS" pitchFamily="66" charset="0"/>
            </a:rPr>
            <a:t>Es aquel en el cual se presentan subidas bruscas y repentinas de la intensidad sonora en forma periódica. </a:t>
          </a:r>
        </a:p>
      </dsp:txBody>
      <dsp:txXfrm>
        <a:off x="904423" y="1942390"/>
        <a:ext cx="3356576" cy="1665649"/>
      </dsp:txXfrm>
    </dsp:sp>
    <dsp:sp modelId="{B6363B45-09B1-49BD-8CA3-6F80DFE651A3}">
      <dsp:nvSpPr>
        <dsp:cNvPr id="0" name=""/>
        <dsp:cNvSpPr/>
      </dsp:nvSpPr>
      <dsp:spPr>
        <a:xfrm>
          <a:off x="0" y="3773306"/>
          <a:ext cx="5118083" cy="1665649"/>
        </a:xfrm>
        <a:prstGeom prst="chevron">
          <a:avLst/>
        </a:prstGeom>
        <a:solidFill>
          <a:schemeClr val="accent4">
            <a:hueOff val="-3494076"/>
            <a:satOff val="1062"/>
            <a:lumOff val="78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CO" sz="1800" b="1" kern="1200" dirty="0" smtClean="0">
              <a:latin typeface="Comic Sans MS" pitchFamily="66" charset="0"/>
            </a:rPr>
            <a:t>3. </a:t>
          </a:r>
          <a:r>
            <a:rPr lang="es-CO" sz="1800" b="1" u="sng" kern="1200" dirty="0" smtClean="0">
              <a:latin typeface="Comic Sans MS" pitchFamily="66" charset="0"/>
            </a:rPr>
            <a:t>Ruido de impacto</a:t>
          </a:r>
          <a:r>
            <a:rPr lang="es-CO" sz="1800" kern="1200" dirty="0" smtClean="0">
              <a:latin typeface="Comic Sans MS" pitchFamily="66" charset="0"/>
            </a:rPr>
            <a:t/>
          </a:r>
          <a:br>
            <a:rPr lang="es-CO" sz="1800" kern="1200" dirty="0" smtClean="0">
              <a:latin typeface="Comic Sans MS" pitchFamily="66" charset="0"/>
            </a:rPr>
          </a:br>
          <a:r>
            <a:rPr lang="es-CO" sz="1800" kern="1200" dirty="0" smtClean="0">
              <a:latin typeface="Comic Sans MS" pitchFamily="66" charset="0"/>
            </a:rPr>
            <a:t>Es aquel en el que se presentan variaciones rápidas de un nivel de presión sonora en intervalos de tiempo menores. </a:t>
          </a:r>
        </a:p>
      </dsp:txBody>
      <dsp:txXfrm>
        <a:off x="832825" y="3773306"/>
        <a:ext cx="3452434" cy="1665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467A0-9447-4330-89A0-D0B15D91ACC3}">
      <dsp:nvSpPr>
        <dsp:cNvPr id="0" name=""/>
        <dsp:cNvSpPr/>
      </dsp:nvSpPr>
      <dsp:spPr>
        <a:xfrm>
          <a:off x="1555200" y="-333496"/>
          <a:ext cx="4798227" cy="4798227"/>
        </a:xfrm>
        <a:prstGeom prst="circularArrow">
          <a:avLst>
            <a:gd name="adj1" fmla="val 5544"/>
            <a:gd name="adj2" fmla="val 330680"/>
            <a:gd name="adj3" fmla="val 12923021"/>
            <a:gd name="adj4" fmla="val 17929811"/>
            <a:gd name="adj5" fmla="val 5757"/>
          </a:avLst>
        </a:prstGeom>
        <a:solidFill>
          <a:schemeClr val="accent2">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A277A57A-EF33-4C85-85FF-118E5C13B3A7}">
      <dsp:nvSpPr>
        <dsp:cNvPr id="0" name=""/>
        <dsp:cNvSpPr/>
      </dsp:nvSpPr>
      <dsp:spPr>
        <a:xfrm>
          <a:off x="2448278" y="-144016"/>
          <a:ext cx="3012071" cy="1412452"/>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solidFill>
              <a:latin typeface="Comic Sans MS" pitchFamily="66" charset="0"/>
            </a:rPr>
            <a:t>Disminución en el rendimiento personal del trabajador por la presencia de un ambiente incomodo y fatigable</a:t>
          </a:r>
          <a:r>
            <a:rPr lang="es-CO" sz="1000" kern="1200" dirty="0" smtClean="0">
              <a:solidFill>
                <a:schemeClr val="tx1"/>
              </a:solidFill>
            </a:rPr>
            <a:t>.</a:t>
          </a:r>
        </a:p>
      </dsp:txBody>
      <dsp:txXfrm>
        <a:off x="2517228" y="-75066"/>
        <a:ext cx="2874171" cy="1274552"/>
      </dsp:txXfrm>
    </dsp:sp>
    <dsp:sp modelId="{F83EAC58-8FFC-4A90-9837-0E55369E76D8}">
      <dsp:nvSpPr>
        <dsp:cNvPr id="0" name=""/>
        <dsp:cNvSpPr/>
      </dsp:nvSpPr>
      <dsp:spPr>
        <a:xfrm>
          <a:off x="4942241" y="1459472"/>
          <a:ext cx="2806982" cy="1614564"/>
        </a:xfrm>
        <a:prstGeom prst="roundRect">
          <a:avLst/>
        </a:prstGeom>
        <a:gradFill rotWithShape="0">
          <a:gsLst>
            <a:gs pos="0">
              <a:schemeClr val="accent2">
                <a:hueOff val="6681"/>
                <a:satOff val="-18932"/>
                <a:lumOff val="1177"/>
                <a:alphaOff val="0"/>
                <a:tint val="98000"/>
                <a:lumMod val="114000"/>
              </a:schemeClr>
            </a:gs>
            <a:gs pos="100000">
              <a:schemeClr val="accent2">
                <a:hueOff val="6681"/>
                <a:satOff val="-18932"/>
                <a:lumOff val="1177"/>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solidFill>
              <a:latin typeface="Comic Sans MS" pitchFamily="66" charset="0"/>
            </a:rPr>
            <a:t>Alteraciones respiratorias, dérmicas, oculares y del sistema nervioso central, cuando el aire esta contaminado.</a:t>
          </a:r>
          <a:endParaRPr lang="es-MX" sz="1600" kern="1200" dirty="0">
            <a:solidFill>
              <a:schemeClr val="tx1"/>
            </a:solidFill>
            <a:latin typeface="Comic Sans MS" pitchFamily="66" charset="0"/>
          </a:endParaRPr>
        </a:p>
      </dsp:txBody>
      <dsp:txXfrm>
        <a:off x="5021058" y="1538289"/>
        <a:ext cx="2649348" cy="1456930"/>
      </dsp:txXfrm>
    </dsp:sp>
    <dsp:sp modelId="{83809EC2-F1A7-4DE3-8C55-98EAAA7D1176}">
      <dsp:nvSpPr>
        <dsp:cNvPr id="0" name=""/>
        <dsp:cNvSpPr/>
      </dsp:nvSpPr>
      <dsp:spPr>
        <a:xfrm>
          <a:off x="4176463" y="3528389"/>
          <a:ext cx="2214086" cy="1326010"/>
        </a:xfrm>
        <a:prstGeom prst="roundRect">
          <a:avLst/>
        </a:prstGeom>
        <a:gradFill rotWithShape="0">
          <a:gsLst>
            <a:gs pos="0">
              <a:schemeClr val="accent2">
                <a:hueOff val="13361"/>
                <a:satOff val="-37863"/>
                <a:lumOff val="2353"/>
                <a:alphaOff val="0"/>
                <a:tint val="98000"/>
                <a:lumMod val="114000"/>
              </a:schemeClr>
            </a:gs>
            <a:gs pos="100000">
              <a:schemeClr val="accent2">
                <a:hueOff val="13361"/>
                <a:satOff val="-37863"/>
                <a:lumOff val="2353"/>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tx1"/>
              </a:solidFill>
              <a:latin typeface="Comic Sans MS" pitchFamily="66" charset="0"/>
            </a:rPr>
            <a:t>Creación de un ambiente de trabajo incomodo, que no incentiva al trabajador a laborar.</a:t>
          </a:r>
          <a:endParaRPr lang="es-CO" sz="1400" kern="1200" dirty="0">
            <a:solidFill>
              <a:schemeClr val="tx1"/>
            </a:solidFill>
            <a:latin typeface="Comic Sans MS" pitchFamily="66" charset="0"/>
          </a:endParaRPr>
        </a:p>
      </dsp:txBody>
      <dsp:txXfrm>
        <a:off x="4241193" y="3593119"/>
        <a:ext cx="2084626" cy="1196550"/>
      </dsp:txXfrm>
    </dsp:sp>
    <dsp:sp modelId="{460AEAA1-57E7-4166-A8D8-4328490B3867}">
      <dsp:nvSpPr>
        <dsp:cNvPr id="0" name=""/>
        <dsp:cNvSpPr/>
      </dsp:nvSpPr>
      <dsp:spPr>
        <a:xfrm>
          <a:off x="1381707" y="3528391"/>
          <a:ext cx="2362714" cy="1410947"/>
        </a:xfrm>
        <a:prstGeom prst="roundRect">
          <a:avLst/>
        </a:prstGeom>
        <a:gradFill rotWithShape="0">
          <a:gsLst>
            <a:gs pos="0">
              <a:schemeClr val="accent2">
                <a:hueOff val="20042"/>
                <a:satOff val="-56795"/>
                <a:lumOff val="3530"/>
                <a:alphaOff val="0"/>
                <a:tint val="98000"/>
                <a:lumMod val="114000"/>
              </a:schemeClr>
            </a:gs>
            <a:gs pos="100000">
              <a:schemeClr val="accent2">
                <a:hueOff val="20042"/>
                <a:satOff val="-56795"/>
                <a:lumOff val="353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solidFill>
              <a:latin typeface="Comic Sans MS" pitchFamily="66" charset="0"/>
            </a:rPr>
            <a:t>Disminución en la cantidad y calidad de la producción</a:t>
          </a:r>
          <a:r>
            <a:rPr lang="es-CO" sz="1400" kern="1200" dirty="0" smtClean="0">
              <a:solidFill>
                <a:schemeClr val="tx1"/>
              </a:solidFill>
            </a:rPr>
            <a:t>.</a:t>
          </a:r>
        </a:p>
      </dsp:txBody>
      <dsp:txXfrm>
        <a:off x="1450584" y="3597268"/>
        <a:ext cx="2224960" cy="1273193"/>
      </dsp:txXfrm>
    </dsp:sp>
    <dsp:sp modelId="{E8CFC3F2-8C7F-40DF-8DEF-D8738AA0CDBB}">
      <dsp:nvSpPr>
        <dsp:cNvPr id="0" name=""/>
        <dsp:cNvSpPr/>
      </dsp:nvSpPr>
      <dsp:spPr>
        <a:xfrm>
          <a:off x="149710" y="1512170"/>
          <a:ext cx="2929065" cy="1617899"/>
        </a:xfrm>
        <a:prstGeom prst="roundRect">
          <a:avLst/>
        </a:prstGeom>
        <a:gradFill rotWithShape="0">
          <a:gsLst>
            <a:gs pos="0">
              <a:schemeClr val="accent2">
                <a:hueOff val="26723"/>
                <a:satOff val="-75726"/>
                <a:lumOff val="4706"/>
                <a:alphaOff val="0"/>
                <a:tint val="98000"/>
                <a:lumMod val="114000"/>
              </a:schemeClr>
            </a:gs>
            <a:gs pos="100000">
              <a:schemeClr val="accent2">
                <a:hueOff val="26723"/>
                <a:satOff val="-75726"/>
                <a:lumOff val="4706"/>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tx1"/>
              </a:solidFill>
              <a:latin typeface="Comic Sans MS" pitchFamily="66" charset="0"/>
            </a:rPr>
            <a:t>Posible riesgo de intoxicaciones ocupacionales por sustancias químicas, cuando estas, por defectos en los sistemas de ventilación, sobrepasan los valores límites permisibles</a:t>
          </a:r>
          <a:r>
            <a:rPr lang="es-CO" sz="1000" kern="1200" dirty="0" smtClean="0">
              <a:solidFill>
                <a:schemeClr val="tx1"/>
              </a:solidFill>
            </a:rPr>
            <a:t>.</a:t>
          </a:r>
        </a:p>
      </dsp:txBody>
      <dsp:txXfrm>
        <a:off x="228689" y="1591149"/>
        <a:ext cx="2771107" cy="14599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BBA44-3E10-49BD-83B7-52234C23735D}">
      <dsp:nvSpPr>
        <dsp:cNvPr id="0" name=""/>
        <dsp:cNvSpPr/>
      </dsp:nvSpPr>
      <dsp:spPr>
        <a:xfrm>
          <a:off x="2115035" y="2873402"/>
          <a:ext cx="4020877" cy="2382587"/>
        </a:xfrm>
        <a:prstGeom prst="ellipse">
          <a:avLst/>
        </a:prstGeom>
        <a:solidFill>
          <a:srgbClr val="FFC000"/>
        </a:solidFill>
        <a:ln w="28575" cap="rnd" cmpd="sng" algn="ctr">
          <a:solidFill>
            <a:srgbClr val="1507C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tx1"/>
              </a:solidFill>
              <a:latin typeface="Comic Sans MS" pitchFamily="66" charset="0"/>
            </a:rPr>
            <a:t>FUENTES GENERADORAS</a:t>
          </a:r>
          <a:endParaRPr lang="es-MX" sz="2400" b="1" kern="1200" dirty="0">
            <a:solidFill>
              <a:schemeClr val="tx1"/>
            </a:solidFill>
            <a:latin typeface="Comic Sans MS" pitchFamily="66" charset="0"/>
          </a:endParaRPr>
        </a:p>
      </dsp:txBody>
      <dsp:txXfrm>
        <a:off x="2703879" y="3222324"/>
        <a:ext cx="2843189" cy="1684743"/>
      </dsp:txXfrm>
    </dsp:sp>
    <dsp:sp modelId="{BAF19682-FB97-439F-87AA-610D8C51C663}">
      <dsp:nvSpPr>
        <dsp:cNvPr id="0" name=""/>
        <dsp:cNvSpPr/>
      </dsp:nvSpPr>
      <dsp:spPr>
        <a:xfrm rot="12869616">
          <a:off x="1400712" y="2599098"/>
          <a:ext cx="1460075" cy="679037"/>
        </a:xfrm>
        <a:prstGeom prst="lef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B96D3E7B-6923-47C0-86F9-99389A5159BF}">
      <dsp:nvSpPr>
        <dsp:cNvPr id="0" name=""/>
        <dsp:cNvSpPr/>
      </dsp:nvSpPr>
      <dsp:spPr>
        <a:xfrm rot="18887500">
          <a:off x="224645" y="1382166"/>
          <a:ext cx="2628893" cy="1810766"/>
        </a:xfrm>
        <a:prstGeom prst="roundRect">
          <a:avLst>
            <a:gd name="adj" fmla="val 10000"/>
          </a:avLst>
        </a:prstGeom>
        <a:solidFill>
          <a:srgbClr val="A80074"/>
        </a:solidFill>
        <a:ln w="317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kern="1200" dirty="0" smtClean="0">
              <a:latin typeface="Comic Sans MS" pitchFamily="66" charset="0"/>
            </a:rPr>
            <a:t>1. calentadores de aire</a:t>
          </a:r>
          <a:endParaRPr lang="es-MX" sz="2400" kern="1200" dirty="0">
            <a:latin typeface="Comic Sans MS" pitchFamily="66" charset="0"/>
          </a:endParaRPr>
        </a:p>
      </dsp:txBody>
      <dsp:txXfrm>
        <a:off x="277681" y="1435202"/>
        <a:ext cx="2522821" cy="1704694"/>
      </dsp:txXfrm>
    </dsp:sp>
    <dsp:sp modelId="{BFC9016A-3369-4C2C-9223-EF6490577505}">
      <dsp:nvSpPr>
        <dsp:cNvPr id="0" name=""/>
        <dsp:cNvSpPr/>
      </dsp:nvSpPr>
      <dsp:spPr>
        <a:xfrm rot="16200000">
          <a:off x="3195866" y="1573891"/>
          <a:ext cx="1859216" cy="679037"/>
        </a:xfrm>
        <a:prstGeom prst="lef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B29A37F8-0EBD-4313-A865-6AA90EBD905C}">
      <dsp:nvSpPr>
        <dsp:cNvPr id="0" name=""/>
        <dsp:cNvSpPr/>
      </dsp:nvSpPr>
      <dsp:spPr>
        <a:xfrm>
          <a:off x="2993745" y="594"/>
          <a:ext cx="2263457" cy="1810766"/>
        </a:xfrm>
        <a:prstGeom prst="roundRect">
          <a:avLst>
            <a:gd name="adj" fmla="val 10000"/>
          </a:avLst>
        </a:prstGeom>
        <a:solidFill>
          <a:srgbClr val="00B050"/>
        </a:solidFill>
        <a:ln w="317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MX" sz="2000" kern="1200" dirty="0" smtClean="0">
              <a:latin typeface="Comic Sans MS" pitchFamily="66" charset="0"/>
            </a:rPr>
            <a:t>2.Unidades para calentamiento y ventilación</a:t>
          </a:r>
          <a:endParaRPr lang="es-MX" sz="2000" kern="1200" dirty="0">
            <a:latin typeface="Comic Sans MS" pitchFamily="66" charset="0"/>
          </a:endParaRPr>
        </a:p>
      </dsp:txBody>
      <dsp:txXfrm>
        <a:off x="3046781" y="53630"/>
        <a:ext cx="2157385" cy="1704694"/>
      </dsp:txXfrm>
    </dsp:sp>
    <dsp:sp modelId="{477CE95A-E19C-487A-864D-66203D98573C}">
      <dsp:nvSpPr>
        <dsp:cNvPr id="0" name=""/>
        <dsp:cNvSpPr/>
      </dsp:nvSpPr>
      <dsp:spPr>
        <a:xfrm rot="19403520">
          <a:off x="5330304" y="2529344"/>
          <a:ext cx="1965921" cy="679037"/>
        </a:xfrm>
        <a:prstGeom prst="lef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9010550A-7566-4413-A1AE-729A31D0BC74}">
      <dsp:nvSpPr>
        <dsp:cNvPr id="0" name=""/>
        <dsp:cNvSpPr/>
      </dsp:nvSpPr>
      <dsp:spPr>
        <a:xfrm rot="955762">
          <a:off x="5848682" y="987414"/>
          <a:ext cx="2400804" cy="1810766"/>
        </a:xfrm>
        <a:prstGeom prst="roundRect">
          <a:avLst>
            <a:gd name="adj" fmla="val 10000"/>
          </a:avLst>
        </a:prstGeom>
        <a:solidFill>
          <a:schemeClr val="accent6">
            <a:lumMod val="75000"/>
          </a:schemeClr>
        </a:solidFill>
        <a:ln w="28575"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MX" sz="2200" kern="1200" dirty="0" smtClean="0">
              <a:latin typeface="Comic Sans MS" pitchFamily="66" charset="0"/>
            </a:rPr>
            <a:t>3.Unidades con serpentín de vapor </a:t>
          </a:r>
          <a:endParaRPr lang="es-MX" sz="2200" kern="1200" dirty="0">
            <a:latin typeface="Comic Sans MS" pitchFamily="66" charset="0"/>
          </a:endParaRPr>
        </a:p>
      </dsp:txBody>
      <dsp:txXfrm>
        <a:off x="5901718" y="1040450"/>
        <a:ext cx="2294732" cy="1704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2E414-CB56-43DE-A237-DB2DB25C3825}">
      <dsp:nvSpPr>
        <dsp:cNvPr id="0" name=""/>
        <dsp:cNvSpPr/>
      </dsp:nvSpPr>
      <dsp:spPr>
        <a:xfrm>
          <a:off x="529" y="1493796"/>
          <a:ext cx="1971623" cy="656222"/>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MX" sz="1600" b="1" kern="1200" dirty="0" smtClean="0"/>
            <a:t>ILUMINACION NATURAL</a:t>
          </a:r>
          <a:endParaRPr lang="es-MX" sz="1600" b="1" kern="1200" dirty="0"/>
        </a:p>
      </dsp:txBody>
      <dsp:txXfrm>
        <a:off x="328640" y="1493796"/>
        <a:ext cx="1315401" cy="656222"/>
      </dsp:txXfrm>
    </dsp:sp>
    <dsp:sp modelId="{1F8308F7-4750-4ED9-97E1-63DD5ACB9016}">
      <dsp:nvSpPr>
        <dsp:cNvPr id="0" name=""/>
        <dsp:cNvSpPr/>
      </dsp:nvSpPr>
      <dsp:spPr>
        <a:xfrm>
          <a:off x="1610046" y="1343214"/>
          <a:ext cx="2533650" cy="924331"/>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CO" sz="1500" b="0" i="0" kern="1200" dirty="0" smtClean="0"/>
            <a:t>es suministrada por la luz diurna y presenta indudables ventajas</a:t>
          </a:r>
        </a:p>
      </dsp:txBody>
      <dsp:txXfrm>
        <a:off x="2072212" y="1343214"/>
        <a:ext cx="1609319" cy="924331"/>
      </dsp:txXfrm>
    </dsp:sp>
    <dsp:sp modelId="{C4D83D96-404D-46BD-B8CE-0BD664D683BD}">
      <dsp:nvSpPr>
        <dsp:cNvPr id="0" name=""/>
        <dsp:cNvSpPr/>
      </dsp:nvSpPr>
      <dsp:spPr>
        <a:xfrm>
          <a:off x="3694238" y="889400"/>
          <a:ext cx="4198639" cy="1786733"/>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t" anchorCtr="0">
          <a:noAutofit/>
        </a:bodyPr>
        <a:lstStyle/>
        <a:p>
          <a:pPr lvl="0" algn="l" defTabSz="533400">
            <a:lnSpc>
              <a:spcPct val="90000"/>
            </a:lnSpc>
            <a:spcBef>
              <a:spcPct val="0"/>
            </a:spcBef>
            <a:spcAft>
              <a:spcPct val="35000"/>
            </a:spcAft>
          </a:pPr>
          <a:endParaRPr lang="es-CO" sz="1200" kern="1200" dirty="0">
            <a:latin typeface="Comic Sans MS" pitchFamily="66" charset="0"/>
          </a:endParaRPr>
        </a:p>
        <a:p>
          <a:pPr marL="114300" lvl="1" indent="-114300" algn="l" defTabSz="533400">
            <a:lnSpc>
              <a:spcPct val="90000"/>
            </a:lnSpc>
            <a:spcBef>
              <a:spcPct val="0"/>
            </a:spcBef>
            <a:spcAft>
              <a:spcPct val="15000"/>
            </a:spcAft>
            <a:buChar char="••"/>
          </a:pPr>
          <a:r>
            <a:rPr lang="es-CO" sz="1200" kern="1200" dirty="0" smtClean="0">
              <a:latin typeface="Comic Sans MS" pitchFamily="66" charset="0"/>
            </a:rPr>
            <a:t>Permite definir perfectamente los colores, ya que en horas de máxima iluminación pueden existir valores de iluminación superiores a 100.000 Lx. </a:t>
          </a:r>
          <a:endParaRPr lang="es-CO" sz="1200" kern="1200" dirty="0">
            <a:latin typeface="Comic Sans MS" pitchFamily="66" charset="0"/>
          </a:endParaRPr>
        </a:p>
        <a:p>
          <a:pPr marL="114300" lvl="1" indent="-114300" algn="l" defTabSz="533400">
            <a:lnSpc>
              <a:spcPct val="90000"/>
            </a:lnSpc>
            <a:spcBef>
              <a:spcPct val="0"/>
            </a:spcBef>
            <a:spcAft>
              <a:spcPct val="15000"/>
            </a:spcAft>
            <a:buChar char="••"/>
          </a:pPr>
          <a:r>
            <a:rPr lang="es-CO" sz="1200" kern="1200" dirty="0" smtClean="0">
              <a:latin typeface="Comic Sans MS" pitchFamily="66" charset="0"/>
            </a:rPr>
            <a:t>Es la más económica </a:t>
          </a:r>
          <a:endParaRPr lang="es-CO" sz="1200" kern="1200" dirty="0">
            <a:latin typeface="Comic Sans MS" pitchFamily="66" charset="0"/>
          </a:endParaRPr>
        </a:p>
        <a:p>
          <a:pPr marL="114300" lvl="1" indent="-114300" algn="l" defTabSz="533400">
            <a:lnSpc>
              <a:spcPct val="90000"/>
            </a:lnSpc>
            <a:spcBef>
              <a:spcPct val="0"/>
            </a:spcBef>
            <a:spcAft>
              <a:spcPct val="15000"/>
            </a:spcAft>
            <a:buChar char="••"/>
          </a:pPr>
          <a:r>
            <a:rPr lang="es-CO" sz="1200" kern="1200" dirty="0" smtClean="0">
              <a:latin typeface="Comic Sans MS" pitchFamily="66" charset="0"/>
            </a:rPr>
            <a:t>Es la que produce menos fatiga visual. </a:t>
          </a:r>
        </a:p>
      </dsp:txBody>
      <dsp:txXfrm>
        <a:off x="4587605" y="889400"/>
        <a:ext cx="2411906" cy="1786733"/>
      </dsp:txXfrm>
    </dsp:sp>
    <dsp:sp modelId="{4ADBC886-D162-484E-ABA9-ECABBB4DF187}">
      <dsp:nvSpPr>
        <dsp:cNvPr id="0" name=""/>
        <dsp:cNvSpPr/>
      </dsp:nvSpPr>
      <dsp:spPr>
        <a:xfrm>
          <a:off x="67306" y="3627436"/>
          <a:ext cx="2014960" cy="619834"/>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MX" sz="1600" b="1" kern="1200" dirty="0" smtClean="0"/>
            <a:t>ILUMINACION ARTIFICIAL</a:t>
          </a:r>
          <a:endParaRPr lang="es-MX" sz="1600" b="1" kern="1200" dirty="0"/>
        </a:p>
      </dsp:txBody>
      <dsp:txXfrm>
        <a:off x="377223" y="3627436"/>
        <a:ext cx="1395126" cy="619834"/>
      </dsp:txXfrm>
    </dsp:sp>
    <dsp:sp modelId="{9CA8AD4A-1054-4ED7-AAF5-0BFC623AFF9A}">
      <dsp:nvSpPr>
        <dsp:cNvPr id="0" name=""/>
        <dsp:cNvSpPr/>
      </dsp:nvSpPr>
      <dsp:spPr>
        <a:xfrm>
          <a:off x="1698112" y="3235742"/>
          <a:ext cx="2956031" cy="1335240"/>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CO" sz="1400" kern="1200" dirty="0" smtClean="0">
              <a:latin typeface="Comic Sans MS" pitchFamily="66" charset="0"/>
            </a:rPr>
            <a:t>es la suministrada por fuentes luminosas artificiales como son las lámparas; que pueden ser distribuidas así:</a:t>
          </a:r>
          <a:endParaRPr lang="es-CO" sz="1400" kern="1200" dirty="0">
            <a:latin typeface="Comic Sans MS" pitchFamily="66" charset="0"/>
          </a:endParaRPr>
        </a:p>
      </dsp:txBody>
      <dsp:txXfrm>
        <a:off x="2365732" y="3235742"/>
        <a:ext cx="1620791" cy="1335240"/>
      </dsp:txXfrm>
    </dsp:sp>
    <dsp:sp modelId="{20EBD409-63A2-4215-8636-06E24A765B3E}">
      <dsp:nvSpPr>
        <dsp:cNvPr id="0" name=""/>
        <dsp:cNvSpPr/>
      </dsp:nvSpPr>
      <dsp:spPr>
        <a:xfrm>
          <a:off x="4239384" y="3023179"/>
          <a:ext cx="4239378" cy="1878415"/>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t" anchorCtr="0">
          <a:noAutofit/>
        </a:bodyPr>
        <a:lstStyle/>
        <a:p>
          <a:pPr lvl="0" algn="l" defTabSz="577850">
            <a:lnSpc>
              <a:spcPct val="90000"/>
            </a:lnSpc>
            <a:spcBef>
              <a:spcPct val="0"/>
            </a:spcBef>
            <a:spcAft>
              <a:spcPct val="35000"/>
            </a:spcAft>
          </a:pPr>
          <a:endParaRPr lang="es-CO" sz="1300" kern="1200" dirty="0"/>
        </a:p>
        <a:p>
          <a:pPr marL="114300" lvl="1" indent="-114300" algn="l" defTabSz="533400">
            <a:lnSpc>
              <a:spcPct val="90000"/>
            </a:lnSpc>
            <a:spcBef>
              <a:spcPct val="0"/>
            </a:spcBef>
            <a:spcAft>
              <a:spcPct val="15000"/>
            </a:spcAft>
            <a:buChar char="••"/>
          </a:pPr>
          <a:r>
            <a:rPr lang="es-CO" sz="1200" kern="1200" dirty="0" smtClean="0">
              <a:latin typeface="Comic Sans MS" pitchFamily="66" charset="0"/>
            </a:rPr>
            <a:t>General: Distribución uniforme de la luz. </a:t>
          </a:r>
          <a:endParaRPr lang="es-CO" sz="1200" kern="1200" dirty="0">
            <a:latin typeface="Comic Sans MS" pitchFamily="66" charset="0"/>
          </a:endParaRPr>
        </a:p>
        <a:p>
          <a:pPr marL="114300" lvl="1" indent="-114300" algn="l" defTabSz="533400">
            <a:lnSpc>
              <a:spcPct val="90000"/>
            </a:lnSpc>
            <a:spcBef>
              <a:spcPct val="0"/>
            </a:spcBef>
            <a:spcAft>
              <a:spcPct val="15000"/>
            </a:spcAft>
            <a:buChar char="••"/>
          </a:pPr>
          <a:r>
            <a:rPr lang="es-CO" sz="1200" kern="1200" dirty="0" smtClean="0">
              <a:latin typeface="Comic Sans MS" pitchFamily="66" charset="0"/>
            </a:rPr>
            <a:t>Localizado: Puntos o secciones especiales. </a:t>
          </a:r>
          <a:endParaRPr lang="es-CO" sz="1200" kern="1200" dirty="0">
            <a:latin typeface="Comic Sans MS" pitchFamily="66" charset="0"/>
          </a:endParaRPr>
        </a:p>
        <a:p>
          <a:pPr marL="114300" lvl="1" indent="-114300" algn="l" defTabSz="533400">
            <a:lnSpc>
              <a:spcPct val="90000"/>
            </a:lnSpc>
            <a:spcBef>
              <a:spcPct val="0"/>
            </a:spcBef>
            <a:spcAft>
              <a:spcPct val="15000"/>
            </a:spcAft>
            <a:buChar char="••"/>
          </a:pPr>
          <a:r>
            <a:rPr lang="es-CO" sz="1200" kern="1200" dirty="0" smtClean="0">
              <a:latin typeface="Comic Sans MS" pitchFamily="66" charset="0"/>
            </a:rPr>
            <a:t>Individual: Requiere alto nivel de iluminación en un puesto de trabajo. </a:t>
          </a:r>
          <a:endParaRPr lang="es-CO" sz="1200" kern="1200" dirty="0">
            <a:latin typeface="Comic Sans MS" pitchFamily="66" charset="0"/>
          </a:endParaRPr>
        </a:p>
        <a:p>
          <a:pPr marL="114300" lvl="1" indent="-114300" algn="l" defTabSz="533400">
            <a:lnSpc>
              <a:spcPct val="90000"/>
            </a:lnSpc>
            <a:spcBef>
              <a:spcPct val="0"/>
            </a:spcBef>
            <a:spcAft>
              <a:spcPct val="15000"/>
            </a:spcAft>
            <a:buChar char="••"/>
          </a:pPr>
          <a:r>
            <a:rPr lang="es-CO" sz="1200" kern="1200" dirty="0" smtClean="0">
              <a:latin typeface="Comic Sans MS" pitchFamily="66" charset="0"/>
            </a:rPr>
            <a:t>Combinado: Dos o más tipos. </a:t>
          </a:r>
          <a:endParaRPr lang="es-CO" sz="1200" kern="1200" dirty="0">
            <a:latin typeface="Comic Sans MS" pitchFamily="66" charset="0"/>
          </a:endParaRPr>
        </a:p>
      </dsp:txBody>
      <dsp:txXfrm>
        <a:off x="5178592" y="3023179"/>
        <a:ext cx="2360963" cy="187841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48361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715067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1296613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t>‹Nº›</a:t>
            </a:fld>
            <a:endParaRPr lang="es-CO" dirty="0"/>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63570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329506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4"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677469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4"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2398633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2617308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384083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F1AF1DF9-0898-4315-ACE4-32BFED7DE58C}" type="slidenum">
              <a:rPr lang="es-ES"/>
              <a:pPr>
                <a:defRPr/>
              </a:pPr>
              <a:t>‹Nº›</a:t>
            </a:fld>
            <a:endParaRPr lang="es-ES"/>
          </a:p>
        </p:txBody>
      </p:sp>
    </p:spTree>
    <p:extLst>
      <p:ext uri="{BB962C8B-B14F-4D97-AF65-F5344CB8AC3E}">
        <p14:creationId xmlns:p14="http://schemas.microsoft.com/office/powerpoint/2010/main" val="38799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426157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350177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300629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100382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5" name="Footer Placeholder 3"/>
          <p:cNvSpPr>
            <a:spLocks noGrp="1"/>
          </p:cNvSpPr>
          <p:nvPr>
            <p:ph type="ftr" sz="quarter" idx="11"/>
          </p:nvPr>
        </p:nvSpPr>
        <p:spPr/>
        <p:txBody>
          <a:bodyPr/>
          <a:lstStyle/>
          <a:p>
            <a:endParaRPr lang="es-CO" dirty="0"/>
          </a:p>
        </p:txBody>
      </p:sp>
      <p:sp>
        <p:nvSpPr>
          <p:cNvPr id="6" name="Slide Number Placeholder 4"/>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20170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5" name="Footer Placeholder 2"/>
          <p:cNvSpPr>
            <a:spLocks noGrp="1"/>
          </p:cNvSpPr>
          <p:nvPr>
            <p:ph type="ftr" sz="quarter" idx="11"/>
          </p:nvPr>
        </p:nvSpPr>
        <p:spPr/>
        <p:txBody>
          <a:bodyPr/>
          <a:lstStyle/>
          <a:p>
            <a:endParaRPr lang="es-CO" dirty="0"/>
          </a:p>
        </p:txBody>
      </p:sp>
      <p:sp>
        <p:nvSpPr>
          <p:cNvPr id="6" name="Slide Number Placeholder 3"/>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257372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5" name="Footer Placeholder 5"/>
          <p:cNvSpPr>
            <a:spLocks noGrp="1"/>
          </p:cNvSpPr>
          <p:nvPr>
            <p:ph type="ftr" sz="quarter" idx="11"/>
          </p:nvPr>
        </p:nvSpPr>
        <p:spPr/>
        <p:txBody>
          <a:bodyPr/>
          <a:lstStyle/>
          <a:p>
            <a:endParaRPr lang="es-CO" dirty="0"/>
          </a:p>
        </p:txBody>
      </p:sp>
      <p:sp>
        <p:nvSpPr>
          <p:cNvPr id="6" name="Slide Number Placeholder 6"/>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3583615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288EC0B-AE08-48FD-9753-B2B3F14338C9}" type="datetimeFigureOut">
              <a:rPr lang="es-CO" smtClean="0"/>
              <a:t>16/11/2014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95893ED-CC59-4D3D-8F01-7571FAB9D84B}" type="slidenum">
              <a:rPr lang="es-CO" smtClean="0"/>
              <a:t>‹Nº›</a:t>
            </a:fld>
            <a:endParaRPr lang="es-CO" dirty="0"/>
          </a:p>
        </p:txBody>
      </p:sp>
    </p:spTree>
    <p:extLst>
      <p:ext uri="{BB962C8B-B14F-4D97-AF65-F5344CB8AC3E}">
        <p14:creationId xmlns:p14="http://schemas.microsoft.com/office/powerpoint/2010/main" val="257290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288EC0B-AE08-48FD-9753-B2B3F14338C9}" type="datetimeFigureOut">
              <a:rPr lang="es-CO" smtClean="0"/>
              <a:t>16/11/2014</a:t>
            </a:fld>
            <a:endParaRPr lang="es-CO"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O"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95893ED-CC59-4D3D-8F01-7571FAB9D84B}" type="slidenum">
              <a:rPr lang="es-CO" smtClean="0"/>
              <a:t>‹Nº›</a:t>
            </a:fld>
            <a:endParaRPr lang="es-CO" dirty="0"/>
          </a:p>
        </p:txBody>
      </p:sp>
    </p:spTree>
    <p:extLst>
      <p:ext uri="{BB962C8B-B14F-4D97-AF65-F5344CB8AC3E}">
        <p14:creationId xmlns:p14="http://schemas.microsoft.com/office/powerpoint/2010/main" val="1936418506"/>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 Id="rId9" Type="http://schemas.openxmlformats.org/officeDocument/2006/relationships/image" Target="../media/image47.png"/></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66442" y="2996952"/>
            <a:ext cx="7776864" cy="936103"/>
          </a:xfrm>
        </p:spPr>
        <p:txBody>
          <a:bodyPr>
            <a:normAutofit fontScale="90000"/>
          </a:bodyPr>
          <a:lstStyle/>
          <a:p>
            <a:pPr marL="182880" indent="0">
              <a:buNone/>
            </a:pPr>
            <a:r>
              <a:rPr lang="es-CO" sz="4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FACTORES DE RIESGO </a:t>
            </a:r>
            <a:r>
              <a:rPr lang="es-CO" sz="67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FISICO</a:t>
            </a:r>
            <a:endParaRPr lang="es-CO" sz="67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
        <p:nvSpPr>
          <p:cNvPr id="4" name="Subtítulo 3"/>
          <p:cNvSpPr>
            <a:spLocks noGrp="1"/>
          </p:cNvSpPr>
          <p:nvPr>
            <p:ph type="subTitle" idx="1"/>
          </p:nvPr>
        </p:nvSpPr>
        <p:spPr/>
        <p:txBody>
          <a:bodyPr/>
          <a:lstStyle/>
          <a:p>
            <a:endParaRPr lang="es-CO"/>
          </a:p>
        </p:txBody>
      </p:sp>
    </p:spTree>
    <p:extLst>
      <p:ext uri="{BB962C8B-B14F-4D97-AF65-F5344CB8AC3E}">
        <p14:creationId xmlns:p14="http://schemas.microsoft.com/office/powerpoint/2010/main" val="2753724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20811" y="476672"/>
            <a:ext cx="3721962" cy="116955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FUENTES GENERADORAS</a:t>
            </a:r>
            <a:endParaRPr lang="es-ES" sz="3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grpSp>
        <p:nvGrpSpPr>
          <p:cNvPr id="17" name="16 Grupo"/>
          <p:cNvGrpSpPr/>
          <p:nvPr/>
        </p:nvGrpSpPr>
        <p:grpSpPr>
          <a:xfrm>
            <a:off x="251519" y="2314221"/>
            <a:ext cx="5763909" cy="3722499"/>
            <a:chOff x="-72154" y="1825563"/>
            <a:chExt cx="5108314" cy="2526413"/>
          </a:xfrm>
        </p:grpSpPr>
        <p:sp>
          <p:nvSpPr>
            <p:cNvPr id="3" name="2 Estrella de 24 puntas"/>
            <p:cNvSpPr/>
            <p:nvPr/>
          </p:nvSpPr>
          <p:spPr>
            <a:xfrm rot="20582012">
              <a:off x="-72154" y="1825563"/>
              <a:ext cx="5108314" cy="2526413"/>
            </a:xfrm>
            <a:prstGeom prst="star24">
              <a:avLst/>
            </a:prstGeom>
            <a:blipFill>
              <a:blip r:embed="rId2"/>
              <a:tile tx="0" ty="0" sx="100000" sy="100000" flip="none" algn="tl"/>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rot="20150696">
              <a:off x="835551" y="2535002"/>
              <a:ext cx="3741382" cy="1242860"/>
            </a:xfrm>
            <a:prstGeom prst="rect">
              <a:avLst/>
            </a:prstGeom>
            <a:noFill/>
          </p:spPr>
          <p:txBody>
            <a:bodyPr wrap="square" rtlCol="0">
              <a:spAutoFit/>
            </a:bodyPr>
            <a:lstStyle/>
            <a:p>
              <a:pPr marL="45720" indent="0">
                <a:buNone/>
              </a:pPr>
              <a:r>
                <a:rPr lang="es-CO" sz="1600" dirty="0">
                  <a:latin typeface="Arial" pitchFamily="34" charset="0"/>
                  <a:cs typeface="Arial" pitchFamily="34" charset="0"/>
                </a:rPr>
                <a:t>Funcionamiento de máquinas, equipos y herramientas de corte</a:t>
              </a:r>
              <a:r>
                <a:rPr lang="es-CO" sz="1600" dirty="0" smtClean="0">
                  <a:latin typeface="Arial" pitchFamily="34" charset="0"/>
                  <a:cs typeface="Arial" pitchFamily="34" charset="0"/>
                </a:rPr>
                <a:t>:</a:t>
              </a:r>
            </a:p>
            <a:p>
              <a:pPr marL="45720" indent="0">
                <a:buNone/>
              </a:pPr>
              <a:endParaRPr lang="es-CO" sz="1600" dirty="0">
                <a:latin typeface="Arial" pitchFamily="34" charset="0"/>
                <a:cs typeface="Arial" pitchFamily="34" charset="0"/>
              </a:endParaRPr>
            </a:p>
            <a:p>
              <a:pPr marL="45720" indent="0">
                <a:buNone/>
              </a:pPr>
              <a:r>
                <a:rPr lang="es-CO" sz="1600" dirty="0">
                  <a:latin typeface="Arial" pitchFamily="34" charset="0"/>
                  <a:cs typeface="Arial" pitchFamily="34" charset="0"/>
                </a:rPr>
                <a:t>Montacargas, Tracto camiones, </a:t>
              </a:r>
              <a:r>
                <a:rPr lang="es-CO" sz="1600" dirty="0" err="1">
                  <a:latin typeface="Arial" pitchFamily="34" charset="0"/>
                  <a:cs typeface="Arial" pitchFamily="34" charset="0"/>
                </a:rPr>
                <a:t>Reach</a:t>
              </a:r>
              <a:r>
                <a:rPr lang="es-CO" sz="1600" dirty="0">
                  <a:latin typeface="Arial" pitchFamily="34" charset="0"/>
                  <a:cs typeface="Arial" pitchFamily="34" charset="0"/>
                </a:rPr>
                <a:t> </a:t>
              </a:r>
              <a:r>
                <a:rPr lang="es-CO" sz="1600" dirty="0" err="1">
                  <a:latin typeface="Arial" pitchFamily="34" charset="0"/>
                  <a:cs typeface="Arial" pitchFamily="34" charset="0"/>
                </a:rPr>
                <a:t>Steacker</a:t>
              </a:r>
              <a:r>
                <a:rPr lang="es-CO" sz="1600" dirty="0">
                  <a:latin typeface="Arial" pitchFamily="34" charset="0"/>
                  <a:cs typeface="Arial" pitchFamily="34" charset="0"/>
                </a:rPr>
                <a:t>, Grúas. Motobombas, Motores, Contenedores Refrigerados.</a:t>
              </a:r>
            </a:p>
            <a:p>
              <a:r>
                <a:rPr lang="es-MX" sz="1700" dirty="0" smtClean="0">
                  <a:solidFill>
                    <a:srgbClr val="A80074"/>
                  </a:solidFill>
                  <a:latin typeface="Comic Sans MS" pitchFamily="66" charset="0"/>
                </a:rPr>
                <a:t>.</a:t>
              </a:r>
              <a:endParaRPr lang="es-MX" sz="1700" dirty="0">
                <a:solidFill>
                  <a:srgbClr val="A80074"/>
                </a:solidFill>
                <a:latin typeface="Comic Sans MS" pitchFamily="66" charset="0"/>
              </a:endParaRPr>
            </a:p>
          </p:txBody>
        </p:sp>
      </p:grpSp>
      <p:sp>
        <p:nvSpPr>
          <p:cNvPr id="13" name="12 Flecha a la derecha con muesca"/>
          <p:cNvSpPr/>
          <p:nvPr/>
        </p:nvSpPr>
        <p:spPr>
          <a:xfrm rot="7754929">
            <a:off x="5038872" y="2058342"/>
            <a:ext cx="1180086" cy="695447"/>
          </a:xfrm>
          <a:prstGeom prst="notchedRightArrow">
            <a:avLst>
              <a:gd name="adj1" fmla="val 50000"/>
              <a:gd name="adj2" fmla="val 69004"/>
            </a:avLst>
          </a:prstGeom>
          <a:solidFill>
            <a:srgbClr val="FFC000"/>
          </a:solidFill>
          <a:ln>
            <a:solidFill>
              <a:srgbClr val="5826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50916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620688"/>
            <a:ext cx="6512511" cy="864096"/>
          </a:xfrm>
          <a:solidFill>
            <a:schemeClr val="accent1">
              <a:lumMod val="40000"/>
              <a:lumOff val="60000"/>
            </a:schemeClr>
          </a:solidFill>
          <a:ln w="28575">
            <a:solidFill>
              <a:schemeClr val="accent1">
                <a:lumMod val="75000"/>
              </a:schemeClr>
            </a:solidFill>
          </a:ln>
        </p:spPr>
        <p:txBody>
          <a:bodyPr/>
          <a:lstStyle/>
          <a:p>
            <a:pPr marL="0" indent="0">
              <a:buNone/>
            </a:pPr>
            <a:r>
              <a:rPr lang="es-CO" sz="3600" dirty="0" smtClean="0">
                <a:solidFill>
                  <a:schemeClr val="tx1"/>
                </a:solidFill>
                <a:latin typeface="Comic Sans MS" pitchFamily="66" charset="0"/>
              </a:rPr>
              <a:t>TOLERANCIA AL OIDO</a:t>
            </a:r>
            <a:endParaRPr lang="es-CO" sz="3600" dirty="0">
              <a:solidFill>
                <a:schemeClr val="tx1"/>
              </a:solidFill>
              <a:latin typeface="Comic Sans MS" pitchFamily="66" charset="0"/>
            </a:endParaRPr>
          </a:p>
        </p:txBody>
      </p:sp>
      <p:sp>
        <p:nvSpPr>
          <p:cNvPr id="3" name="2 Marcador de contenido"/>
          <p:cNvSpPr>
            <a:spLocks noGrp="1"/>
          </p:cNvSpPr>
          <p:nvPr>
            <p:ph idx="1"/>
          </p:nvPr>
        </p:nvSpPr>
        <p:spPr>
          <a:xfrm>
            <a:off x="395536" y="1844675"/>
            <a:ext cx="4032448" cy="4410973"/>
          </a:xfrm>
          <a:solidFill>
            <a:schemeClr val="accent3">
              <a:lumMod val="40000"/>
              <a:lumOff val="60000"/>
            </a:schemeClr>
          </a:solidFill>
          <a:ln w="38100">
            <a:solidFill>
              <a:schemeClr val="accent3">
                <a:lumMod val="75000"/>
              </a:schemeClr>
            </a:solidFill>
          </a:ln>
        </p:spPr>
        <p:txBody>
          <a:bodyPr>
            <a:normAutofit fontScale="77500" lnSpcReduction="20000"/>
          </a:bodyPr>
          <a:lstStyle/>
          <a:p>
            <a:pPr>
              <a:buClr>
                <a:schemeClr val="accent3">
                  <a:lumMod val="75000"/>
                </a:schemeClr>
              </a:buClr>
              <a:buFont typeface="Wingdings" pitchFamily="2" charset="2"/>
              <a:buChar char="Ø"/>
            </a:pPr>
            <a:r>
              <a:rPr lang="es-AR" sz="2400" dirty="0"/>
              <a:t>Existe un límite de tolerancia del oído humano. </a:t>
            </a:r>
            <a:endParaRPr lang="es-AR" sz="2400" dirty="0" smtClean="0"/>
          </a:p>
          <a:p>
            <a:pPr>
              <a:buClr>
                <a:schemeClr val="accent3">
                  <a:lumMod val="75000"/>
                </a:schemeClr>
              </a:buClr>
              <a:buFont typeface="Wingdings" pitchFamily="2" charset="2"/>
              <a:buChar char="Ø"/>
            </a:pPr>
            <a:endParaRPr lang="es-AR" sz="2400" dirty="0"/>
          </a:p>
          <a:p>
            <a:pPr>
              <a:buClr>
                <a:schemeClr val="accent3">
                  <a:lumMod val="75000"/>
                </a:schemeClr>
              </a:buClr>
              <a:buFont typeface="Wingdings" pitchFamily="2" charset="2"/>
              <a:buChar char="Ø"/>
            </a:pPr>
            <a:r>
              <a:rPr lang="es-AR" sz="2400" dirty="0"/>
              <a:t>Entre 100-120 </a:t>
            </a:r>
            <a:r>
              <a:rPr lang="es-AR" sz="2400" dirty="0" err="1"/>
              <a:t>db</a:t>
            </a:r>
            <a:r>
              <a:rPr lang="es-AR" sz="2400" dirty="0"/>
              <a:t>, el ruido se hace inconfortable. </a:t>
            </a:r>
          </a:p>
          <a:p>
            <a:pPr>
              <a:buClr>
                <a:schemeClr val="accent3">
                  <a:lumMod val="75000"/>
                </a:schemeClr>
              </a:buClr>
              <a:buFont typeface="Wingdings" pitchFamily="2" charset="2"/>
              <a:buChar char="Ø"/>
            </a:pPr>
            <a:endParaRPr lang="es-AR" sz="2400" dirty="0"/>
          </a:p>
          <a:p>
            <a:pPr>
              <a:buClr>
                <a:schemeClr val="accent3">
                  <a:lumMod val="75000"/>
                </a:schemeClr>
              </a:buClr>
              <a:buFont typeface="Wingdings" pitchFamily="2" charset="2"/>
              <a:buChar char="Ø"/>
            </a:pPr>
            <a:r>
              <a:rPr lang="es-AR" sz="2400" dirty="0"/>
              <a:t>A las 130 </a:t>
            </a:r>
            <a:r>
              <a:rPr lang="es-AR" sz="2400" dirty="0" err="1"/>
              <a:t>db</a:t>
            </a:r>
            <a:r>
              <a:rPr lang="es-AR" sz="2400" dirty="0"/>
              <a:t> se sienten crujidos; </a:t>
            </a:r>
          </a:p>
          <a:p>
            <a:pPr>
              <a:buClr>
                <a:schemeClr val="accent3">
                  <a:lumMod val="75000"/>
                </a:schemeClr>
              </a:buClr>
              <a:buFont typeface="Wingdings" pitchFamily="2" charset="2"/>
              <a:buChar char="Ø"/>
            </a:pPr>
            <a:endParaRPr lang="es-AR" sz="2400" dirty="0"/>
          </a:p>
          <a:p>
            <a:pPr>
              <a:buClr>
                <a:schemeClr val="accent3">
                  <a:lumMod val="75000"/>
                </a:schemeClr>
              </a:buClr>
              <a:buFont typeface="Wingdings" pitchFamily="2" charset="2"/>
              <a:buChar char="Ø"/>
            </a:pPr>
            <a:r>
              <a:rPr lang="es-AR" sz="2400" dirty="0"/>
              <a:t>de 130 a 140 </a:t>
            </a:r>
            <a:r>
              <a:rPr lang="es-AR" sz="2400" dirty="0" err="1"/>
              <a:t>db</a:t>
            </a:r>
            <a:r>
              <a:rPr lang="es-AR" sz="2400" dirty="0"/>
              <a:t>, la sensación se hace dolorosa</a:t>
            </a:r>
          </a:p>
          <a:p>
            <a:pPr>
              <a:buClr>
                <a:schemeClr val="accent3">
                  <a:lumMod val="75000"/>
                </a:schemeClr>
              </a:buClr>
              <a:buFont typeface="Wingdings" pitchFamily="2" charset="2"/>
              <a:buChar char="Ø"/>
            </a:pPr>
            <a:endParaRPr lang="es-AR" sz="2400" dirty="0"/>
          </a:p>
          <a:p>
            <a:pPr>
              <a:buClr>
                <a:schemeClr val="accent3">
                  <a:lumMod val="75000"/>
                </a:schemeClr>
              </a:buClr>
              <a:buFont typeface="Wingdings" pitchFamily="2" charset="2"/>
              <a:buChar char="Ø"/>
            </a:pPr>
            <a:r>
              <a:rPr lang="es-AR" sz="2400" dirty="0"/>
              <a:t> y a los 160 </a:t>
            </a:r>
            <a:r>
              <a:rPr lang="es-AR" sz="2400" dirty="0" err="1"/>
              <a:t>db</a:t>
            </a:r>
            <a:r>
              <a:rPr lang="es-AR" sz="2400" dirty="0"/>
              <a:t> el efecto es devastador.</a:t>
            </a:r>
          </a:p>
          <a:p>
            <a:pPr marL="45720" indent="0">
              <a:buNone/>
            </a:pPr>
            <a:endParaRPr lang="es-CO" dirty="0"/>
          </a:p>
        </p:txBody>
      </p:sp>
      <p:pic>
        <p:nvPicPr>
          <p:cNvPr id="4" name="Picture 5" descr="http://3.bp.blogspot.com/-3IaNBTuVXS0/TjXZQhZgiEI/AAAAAAAAAAQ/gehai53bXH8/s1600/20080606klpgeogar_16_Ges_S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844675"/>
            <a:ext cx="4176464" cy="446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784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1149916250"/>
              </p:ext>
            </p:extLst>
          </p:nvPr>
        </p:nvGraphicFramePr>
        <p:xfrm>
          <a:off x="395288" y="692150"/>
          <a:ext cx="8143875" cy="1462870"/>
        </p:xfrm>
        <a:graphic>
          <a:graphicData uri="http://schemas.openxmlformats.org/drawingml/2006/table">
            <a:tbl>
              <a:tblPr firstRow="1" bandRow="1">
                <a:tableStyleId>{5A111915-BE36-4E01-A7E5-04B1672EAD32}</a:tableStyleId>
              </a:tblPr>
              <a:tblGrid>
                <a:gridCol w="8143875"/>
              </a:tblGrid>
              <a:tr h="936650">
                <a:tc>
                  <a:txBody>
                    <a:bodyPr/>
                    <a:lstStyle/>
                    <a:p>
                      <a:pPr algn="l"/>
                      <a:r>
                        <a:rPr lang="es-AR" sz="1800" kern="1200" dirty="0" smtClean="0">
                          <a:solidFill>
                            <a:schemeClr val="tx1"/>
                          </a:solidFill>
                        </a:rPr>
                        <a:t>                    </a:t>
                      </a:r>
                    </a:p>
                    <a:p>
                      <a:pPr algn="ctr"/>
                      <a:r>
                        <a:rPr lang="es-AR" sz="1800" kern="1200" dirty="0" smtClean="0">
                          <a:solidFill>
                            <a:schemeClr val="tx1"/>
                          </a:solidFill>
                        </a:rPr>
                        <a:t>Según</a:t>
                      </a:r>
                      <a:r>
                        <a:rPr lang="es-AR" sz="1800" kern="1200" baseline="0" dirty="0" smtClean="0">
                          <a:solidFill>
                            <a:schemeClr val="tx1"/>
                          </a:solidFill>
                        </a:rPr>
                        <a:t>  resolución 001792 de 1990 (3 mayo) </a:t>
                      </a:r>
                    </a:p>
                    <a:p>
                      <a:pPr algn="ctr"/>
                      <a:r>
                        <a:rPr lang="es-AR" sz="1800" kern="1200" baseline="0" dirty="0" smtClean="0">
                          <a:solidFill>
                            <a:schemeClr val="tx1"/>
                          </a:solidFill>
                        </a:rPr>
                        <a:t>VALORES LIMITES PERMISIBLES PARA EXPOSICION OCUPACIONAL AL RUIDO CONTINUO</a:t>
                      </a:r>
                    </a:p>
                    <a:p>
                      <a:pPr algn="ctr"/>
                      <a:endParaRPr lang="es-AR" sz="1800" dirty="0">
                        <a:solidFill>
                          <a:schemeClr val="tx1"/>
                        </a:solidFill>
                      </a:endParaRPr>
                    </a:p>
                  </a:txBody>
                  <a:tcPr marL="91439" marR="91439" marT="45635" marB="45635">
                    <a:solidFill>
                      <a:schemeClr val="accent5">
                        <a:lumMod val="60000"/>
                        <a:lumOff val="40000"/>
                      </a:schemeClr>
                    </a:solidFill>
                  </a:tcPr>
                </a:tc>
              </a:tr>
            </a:tbl>
          </a:graphicData>
        </a:graphic>
      </p:graphicFrame>
      <p:pic>
        <p:nvPicPr>
          <p:cNvPr id="18440" name="Picture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863" y="2276872"/>
            <a:ext cx="7633036"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14528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lruido.com/portal/image/image_gallery?uuid=0322a90a-d56a-4599-ada8-b2a3807e3e37&amp;groupId=52604&amp;t=12769870118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90" y="980728"/>
            <a:ext cx="855523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96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1935163"/>
            <a:ext cx="5194920" cy="4389437"/>
          </a:xfrm>
          <a:prstGeom prst="rect">
            <a:avLst/>
          </a:prstGeom>
          <a:solidFill>
            <a:schemeClr val="bg1">
              <a:lumMod val="85000"/>
            </a:schemeClr>
          </a:solidFill>
          <a:ln w="28575">
            <a:solidFill>
              <a:schemeClr val="bg1">
                <a:lumMod val="50000"/>
              </a:schemeClr>
            </a:solidFill>
          </a:ln>
        </p:spPr>
        <p:txBody>
          <a:bodyPr>
            <a:normAutofit fontScale="92500" lnSpcReduction="10000"/>
          </a:bodyPr>
          <a:lstStyle/>
          <a:p>
            <a:pPr>
              <a:buFont typeface="Wingdings" pitchFamily="2" charset="2"/>
              <a:buChar char="v"/>
            </a:pPr>
            <a:r>
              <a:rPr lang="es-ES" sz="2000" b="1" dirty="0" smtClean="0">
                <a:solidFill>
                  <a:schemeClr val="tx1"/>
                </a:solidFill>
              </a:rPr>
              <a:t> DISMINUCIÓN DE LOS RUIDOS EN LA FUENTE SONORA:</a:t>
            </a:r>
          </a:p>
          <a:p>
            <a:pPr marL="45720" indent="0">
              <a:buNone/>
            </a:pPr>
            <a:r>
              <a:rPr lang="es-ES" sz="2000" dirty="0" smtClean="0">
                <a:solidFill>
                  <a:schemeClr val="tx1"/>
                </a:solidFill>
              </a:rPr>
              <a:t>Mantenimiento de maquinaria. Aislamiento de secciones más ruidosas para evitar contaminación a otras secciones.</a:t>
            </a:r>
          </a:p>
          <a:p>
            <a:pPr>
              <a:buFont typeface="Wingdings" pitchFamily="2" charset="2"/>
              <a:buChar char="v"/>
            </a:pPr>
            <a:endParaRPr lang="es-ES" sz="2000" dirty="0" smtClean="0">
              <a:solidFill>
                <a:schemeClr val="tx1"/>
              </a:solidFill>
            </a:endParaRPr>
          </a:p>
          <a:p>
            <a:pPr>
              <a:buFont typeface="Wingdings" pitchFamily="2" charset="2"/>
              <a:buChar char="v"/>
            </a:pPr>
            <a:r>
              <a:rPr lang="es-ES" sz="2000" dirty="0" smtClean="0">
                <a:solidFill>
                  <a:schemeClr val="tx1"/>
                </a:solidFill>
              </a:rPr>
              <a:t> </a:t>
            </a:r>
            <a:r>
              <a:rPr lang="es-ES" sz="2000" b="1" dirty="0" smtClean="0">
                <a:solidFill>
                  <a:schemeClr val="tx1"/>
                </a:solidFill>
              </a:rPr>
              <a:t>DISMINUCIÓN DE RUIDOS EN EL MEDIO:</a:t>
            </a:r>
          </a:p>
          <a:p>
            <a:pPr marL="45720" indent="0">
              <a:buNone/>
            </a:pPr>
            <a:r>
              <a:rPr lang="es-ES" sz="2000" dirty="0" smtClean="0">
                <a:solidFill>
                  <a:schemeClr val="tx1"/>
                </a:solidFill>
              </a:rPr>
              <a:t>Aislar con encerramiento máquina, recubrir paredes con material absorbente (fieltro, hule, espuma, icopor, corcho). </a:t>
            </a:r>
          </a:p>
          <a:p>
            <a:pPr marL="45720" indent="0">
              <a:buNone/>
            </a:pPr>
            <a:r>
              <a:rPr lang="es-ES" sz="2000" dirty="0" smtClean="0">
                <a:solidFill>
                  <a:schemeClr val="tx1"/>
                </a:solidFill>
              </a:rPr>
              <a:t>Distanciar a los trabajadores de la fuente sonora.</a:t>
            </a:r>
          </a:p>
        </p:txBody>
      </p:sp>
      <p:sp>
        <p:nvSpPr>
          <p:cNvPr id="4" name="3 Rectángulo"/>
          <p:cNvSpPr/>
          <p:nvPr/>
        </p:nvSpPr>
        <p:spPr>
          <a:xfrm>
            <a:off x="1634417" y="260648"/>
            <a:ext cx="6120393" cy="1200329"/>
          </a:xfrm>
          <a:prstGeom prst="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es-CO" sz="3600" dirty="0"/>
              <a:t>MEDIDAS DE PREVENCIÓN </a:t>
            </a:r>
          </a:p>
          <a:p>
            <a:pPr algn="ctr">
              <a:defRPr/>
            </a:pPr>
            <a:r>
              <a:rPr lang="es-CO" sz="3600" dirty="0"/>
              <a:t>Y CONTROL</a:t>
            </a:r>
            <a:endParaRPr lang="es-ES" sz="3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842" y="2060848"/>
            <a:ext cx="2383822" cy="364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095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467544" y="1109523"/>
            <a:ext cx="8229600" cy="4911765"/>
          </a:xfrm>
          <a:prstGeom prst="rect">
            <a:avLst/>
          </a:prstGeom>
          <a:solidFill>
            <a:schemeClr val="bg1">
              <a:lumMod val="85000"/>
            </a:schemeClr>
          </a:solidFill>
          <a:ln w="28575">
            <a:solidFill>
              <a:schemeClr val="bg1">
                <a:lumMod val="50000"/>
              </a:schemeClr>
            </a:solidFill>
          </a:ln>
        </p:spPr>
        <p:txBody>
          <a:bodyPr>
            <a:normAutofit/>
          </a:bodyPr>
          <a:lstStyle/>
          <a:p>
            <a:endParaRPr lang="es-ES" sz="2000" b="1" dirty="0" smtClean="0"/>
          </a:p>
          <a:p>
            <a:pPr>
              <a:buFont typeface="Wingdings" pitchFamily="2" charset="2"/>
              <a:buChar char="v"/>
            </a:pPr>
            <a:r>
              <a:rPr lang="es-ES" sz="2000" b="1" dirty="0" smtClean="0">
                <a:solidFill>
                  <a:schemeClr val="tx1"/>
                </a:solidFill>
              </a:rPr>
              <a:t>DISMINUCIÓN DEL RUIDO EN EL RECEPTOR:</a:t>
            </a:r>
          </a:p>
          <a:p>
            <a:pPr>
              <a:buFontTx/>
              <a:buNone/>
            </a:pPr>
            <a:r>
              <a:rPr lang="es-ES" sz="2000" dirty="0" smtClean="0">
                <a:solidFill>
                  <a:schemeClr val="tx1"/>
                </a:solidFill>
              </a:rPr>
              <a:t>Se deben usar E.P.P.</a:t>
            </a:r>
            <a:r>
              <a:rPr lang="es-ES" sz="2000" b="1" dirty="0" smtClean="0">
                <a:solidFill>
                  <a:schemeClr val="tx1"/>
                </a:solidFill>
              </a:rPr>
              <a:t> </a:t>
            </a:r>
            <a:r>
              <a:rPr lang="es-ES" sz="2000" dirty="0" smtClean="0">
                <a:solidFill>
                  <a:schemeClr val="tx1"/>
                </a:solidFill>
              </a:rPr>
              <a:t>según la labor desempeñada y la exposición que se tenga al ruido. Los siguientes son los protectores auditivos más comunes:</a:t>
            </a:r>
          </a:p>
          <a:p>
            <a:pPr>
              <a:buFontTx/>
              <a:buNone/>
            </a:pPr>
            <a:endParaRPr lang="es-ES" sz="2000" b="1" dirty="0" smtClean="0">
              <a:solidFill>
                <a:schemeClr val="tx1"/>
              </a:solidFill>
            </a:endParaRPr>
          </a:p>
          <a:p>
            <a:pPr>
              <a:buFontTx/>
              <a:buNone/>
            </a:pPr>
            <a:endParaRPr lang="es-ES" sz="2000" b="1" dirty="0" smtClean="0">
              <a:solidFill>
                <a:schemeClr val="tx1"/>
              </a:solidFill>
            </a:endParaRPr>
          </a:p>
          <a:p>
            <a:pPr>
              <a:buFontTx/>
              <a:buNone/>
            </a:pPr>
            <a:r>
              <a:rPr lang="es-ES" sz="2000" b="1" dirty="0" smtClean="0">
                <a:solidFill>
                  <a:schemeClr val="tx1"/>
                </a:solidFill>
              </a:rPr>
              <a:t>OREJERAS</a:t>
            </a:r>
          </a:p>
          <a:p>
            <a:pPr>
              <a:buFontTx/>
              <a:buNone/>
            </a:pPr>
            <a:endParaRPr lang="es-ES" sz="2000" b="1" dirty="0" smtClean="0">
              <a:solidFill>
                <a:schemeClr val="tx1"/>
              </a:solidFill>
            </a:endParaRPr>
          </a:p>
          <a:p>
            <a:pPr>
              <a:buFontTx/>
              <a:buNone/>
            </a:pPr>
            <a:r>
              <a:rPr lang="es-ES" sz="2000" b="1" dirty="0" smtClean="0">
                <a:solidFill>
                  <a:schemeClr val="tx1"/>
                </a:solidFill>
              </a:rPr>
              <a:t>TAPONES </a:t>
            </a:r>
          </a:p>
        </p:txBody>
      </p:sp>
      <p:pic>
        <p:nvPicPr>
          <p:cNvPr id="22532" name="Picture 5" descr="efectos del sonido del montacar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604" y="3284984"/>
            <a:ext cx="2476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https://encrypted-tbn2.google.com/images?q=tbn:ANd9GcTZW8GUhHKezHAGH4BvHP_kO44gllrXiYSXZcXvY_EZkACsXD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573016"/>
            <a:ext cx="28765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43734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8 Rectángulo"/>
          <p:cNvSpPr/>
          <p:nvPr/>
        </p:nvSpPr>
        <p:spPr>
          <a:xfrm>
            <a:off x="2115208" y="690541"/>
            <a:ext cx="5142755"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rPr>
              <a:t>TEMPERATURA</a:t>
            </a:r>
            <a:endParaRPr lang="es-E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endParaRPr>
          </a:p>
        </p:txBody>
      </p:sp>
      <p:sp>
        <p:nvSpPr>
          <p:cNvPr id="37892" name="1 Rectángulo"/>
          <p:cNvSpPr>
            <a:spLocks noChangeArrowheads="1"/>
          </p:cNvSpPr>
          <p:nvPr/>
        </p:nvSpPr>
        <p:spPr bwMode="auto">
          <a:xfrm>
            <a:off x="539552" y="1965324"/>
            <a:ext cx="2592288" cy="3416320"/>
          </a:xfrm>
          <a:prstGeom prst="rect">
            <a:avLst/>
          </a:prstGeom>
          <a:solidFill>
            <a:schemeClr val="accent3">
              <a:lumMod val="40000"/>
              <a:lumOff val="60000"/>
            </a:schemeClr>
          </a:solidFill>
          <a:ln w="38100">
            <a:solidFill>
              <a:schemeClr val="accent3">
                <a:lumMod val="50000"/>
              </a:schemeClr>
            </a:solidFill>
          </a:ln>
          <a:extLst/>
        </p:spPr>
        <p:txBody>
          <a:bodyPr wrap="square">
            <a:spAutoFit/>
          </a:bodyPr>
          <a:lstStyle/>
          <a:p>
            <a:r>
              <a:rPr lang="es-CO" sz="2400" dirty="0"/>
              <a:t>La Temperatura es una propiedad de la materia que está relacionada con la sensación de calor o frío que se siente en contacto con ella</a:t>
            </a:r>
          </a:p>
        </p:txBody>
      </p:sp>
      <p:pic>
        <p:nvPicPr>
          <p:cNvPr id="12290" name="Picture 2" descr="http://www.vestuario-laboral.com/_VestuarioLaboral/Album/cec45073-6a74-4fc5-b25b-e1d65f084b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835" y="196532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marve.es/595-large_default/peligro-baja-temperatura-termomet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965324"/>
            <a:ext cx="2592288"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825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540087" y="548680"/>
            <a:ext cx="3816424" cy="792088"/>
          </a:xfrm>
          <a:solidFill>
            <a:schemeClr val="accent3">
              <a:lumMod val="75000"/>
            </a:schemeClr>
          </a:solidFill>
        </p:spPr>
        <p:txBody>
          <a:bodyPr/>
          <a:lstStyle/>
          <a:p>
            <a:r>
              <a:rPr lang="es-CO" dirty="0" smtClean="0">
                <a:solidFill>
                  <a:schemeClr val="tx1"/>
                </a:solidFill>
                <a:latin typeface="Comic Sans MS" pitchFamily="66" charset="0"/>
              </a:rPr>
              <a:t>MECANISMOS FISICOS</a:t>
            </a:r>
            <a:endParaRPr lang="es-CO" dirty="0">
              <a:solidFill>
                <a:schemeClr val="tx1"/>
              </a:solidFill>
              <a:latin typeface="Comic Sans MS" pitchFamily="66" charset="0"/>
            </a:endParaRPr>
          </a:p>
        </p:txBody>
      </p:sp>
      <p:sp>
        <p:nvSpPr>
          <p:cNvPr id="3" name="2 Marcador de contenido"/>
          <p:cNvSpPr>
            <a:spLocks noGrp="1"/>
          </p:cNvSpPr>
          <p:nvPr>
            <p:ph sz="half" idx="2"/>
          </p:nvPr>
        </p:nvSpPr>
        <p:spPr>
          <a:xfrm>
            <a:off x="683568" y="1628800"/>
            <a:ext cx="3819583" cy="4464495"/>
          </a:xfrm>
          <a:solidFill>
            <a:schemeClr val="accent3">
              <a:lumMod val="40000"/>
              <a:lumOff val="60000"/>
            </a:schemeClr>
          </a:solidFill>
          <a:ln w="28575">
            <a:solidFill>
              <a:schemeClr val="accent3">
                <a:lumMod val="75000"/>
              </a:schemeClr>
            </a:solidFill>
          </a:ln>
        </p:spPr>
        <p:txBody>
          <a:bodyPr>
            <a:normAutofit lnSpcReduction="10000"/>
          </a:bodyPr>
          <a:lstStyle/>
          <a:p>
            <a:pPr marL="45720" indent="0">
              <a:buNone/>
            </a:pPr>
            <a:endParaRPr lang="es-CO" dirty="0" smtClean="0"/>
          </a:p>
          <a:p>
            <a:pPr>
              <a:buFont typeface="Wingdings" pitchFamily="2" charset="2"/>
              <a:buChar char="ü"/>
            </a:pPr>
            <a:r>
              <a:rPr lang="es-CO" b="1" u="sng" dirty="0" smtClean="0">
                <a:solidFill>
                  <a:schemeClr val="tx1"/>
                </a:solidFill>
                <a:latin typeface="Comic Sans MS" pitchFamily="66" charset="0"/>
              </a:rPr>
              <a:t>POR CONDUCCION</a:t>
            </a:r>
            <a:r>
              <a:rPr lang="es-CO" dirty="0" smtClean="0">
                <a:solidFill>
                  <a:schemeClr val="tx1"/>
                </a:solidFill>
                <a:latin typeface="Comic Sans MS" pitchFamily="66" charset="0"/>
              </a:rPr>
              <a:t>: dos medios en contacto</a:t>
            </a:r>
          </a:p>
          <a:p>
            <a:pPr marL="45720" indent="0">
              <a:buNone/>
            </a:pPr>
            <a:endParaRPr lang="es-CO" b="1" u="sng" dirty="0" smtClean="0">
              <a:solidFill>
                <a:schemeClr val="tx1"/>
              </a:solidFill>
              <a:latin typeface="Comic Sans MS" pitchFamily="66" charset="0"/>
            </a:endParaRPr>
          </a:p>
          <a:p>
            <a:pPr>
              <a:buFont typeface="Wingdings" pitchFamily="2" charset="2"/>
              <a:buChar char="ü"/>
            </a:pPr>
            <a:r>
              <a:rPr lang="es-CO" b="1" u="sng" dirty="0" smtClean="0">
                <a:solidFill>
                  <a:schemeClr val="tx1"/>
                </a:solidFill>
                <a:latin typeface="Comic Sans MS" pitchFamily="66" charset="0"/>
              </a:rPr>
              <a:t>POR CONVECCION: </a:t>
            </a:r>
            <a:r>
              <a:rPr lang="es-CO" dirty="0" smtClean="0">
                <a:solidFill>
                  <a:schemeClr val="tx1"/>
                </a:solidFill>
                <a:latin typeface="Comic Sans MS" pitchFamily="66" charset="0"/>
              </a:rPr>
              <a:t>entre el cuerpo y un fluido en movimiento</a:t>
            </a:r>
          </a:p>
          <a:p>
            <a:pPr>
              <a:buFont typeface="Wingdings" pitchFamily="2" charset="2"/>
              <a:buChar char="ü"/>
            </a:pPr>
            <a:endParaRPr lang="es-CO" dirty="0" smtClean="0">
              <a:solidFill>
                <a:schemeClr val="tx1"/>
              </a:solidFill>
              <a:latin typeface="Comic Sans MS" pitchFamily="66" charset="0"/>
            </a:endParaRPr>
          </a:p>
          <a:p>
            <a:pPr>
              <a:buFont typeface="Wingdings" pitchFamily="2" charset="2"/>
              <a:buChar char="ü"/>
            </a:pPr>
            <a:r>
              <a:rPr lang="es-CO" b="1" u="sng" dirty="0" smtClean="0">
                <a:solidFill>
                  <a:schemeClr val="tx1"/>
                </a:solidFill>
                <a:latin typeface="Comic Sans MS" pitchFamily="66" charset="0"/>
              </a:rPr>
              <a:t>POR RADIACION: </a:t>
            </a:r>
            <a:r>
              <a:rPr lang="es-CO" dirty="0" smtClean="0">
                <a:solidFill>
                  <a:schemeClr val="tx1"/>
                </a:solidFill>
                <a:latin typeface="Comic Sans MS" pitchFamily="66" charset="0"/>
              </a:rPr>
              <a:t>diferencia de temperatura del cuerpo y temperatura de objetos.</a:t>
            </a:r>
          </a:p>
          <a:p>
            <a:pPr marL="45720" indent="0">
              <a:buNone/>
            </a:pPr>
            <a:endParaRPr lang="es-CO" u="sng" dirty="0" smtClean="0">
              <a:solidFill>
                <a:schemeClr val="tx1"/>
              </a:solidFill>
              <a:latin typeface="Comic Sans MS" pitchFamily="66" charset="0"/>
            </a:endParaRPr>
          </a:p>
          <a:p>
            <a:pPr>
              <a:buFont typeface="Wingdings" pitchFamily="2" charset="2"/>
              <a:buChar char="ü"/>
            </a:pPr>
            <a:r>
              <a:rPr lang="es-CO" b="1" u="sng" dirty="0" smtClean="0">
                <a:solidFill>
                  <a:schemeClr val="tx1"/>
                </a:solidFill>
                <a:latin typeface="Comic Sans MS" pitchFamily="66" charset="0"/>
              </a:rPr>
              <a:t>POR EVAPORACION: </a:t>
            </a:r>
            <a:r>
              <a:rPr lang="es-CO" dirty="0" smtClean="0">
                <a:solidFill>
                  <a:schemeClr val="tx1"/>
                </a:solidFill>
                <a:latin typeface="Comic Sans MS" pitchFamily="66" charset="0"/>
              </a:rPr>
              <a:t>sudor emitido por el cuerpo.</a:t>
            </a:r>
            <a:endParaRPr lang="es-CO" dirty="0">
              <a:solidFill>
                <a:schemeClr val="tx1"/>
              </a:solidFill>
              <a:latin typeface="Comic Sans MS" pitchFamily="66" charset="0"/>
            </a:endParaRPr>
          </a:p>
        </p:txBody>
      </p:sp>
      <p:sp>
        <p:nvSpPr>
          <p:cNvPr id="6" name="5 Marcador de texto"/>
          <p:cNvSpPr>
            <a:spLocks noGrp="1"/>
          </p:cNvSpPr>
          <p:nvPr>
            <p:ph type="body" sz="quarter" idx="3"/>
          </p:nvPr>
        </p:nvSpPr>
        <p:spPr>
          <a:xfrm>
            <a:off x="4654352" y="548680"/>
            <a:ext cx="4121850" cy="855786"/>
          </a:xfrm>
          <a:solidFill>
            <a:schemeClr val="accent3">
              <a:lumMod val="75000"/>
            </a:schemeClr>
          </a:solidFill>
        </p:spPr>
        <p:txBody>
          <a:bodyPr/>
          <a:lstStyle/>
          <a:p>
            <a:r>
              <a:rPr lang="es-CO" dirty="0" smtClean="0">
                <a:solidFill>
                  <a:schemeClr val="tx1"/>
                </a:solidFill>
                <a:latin typeface="Comic Sans MS" pitchFamily="66" charset="0"/>
              </a:rPr>
              <a:t>MECANISMOS FISIOLOGICOS</a:t>
            </a:r>
            <a:endParaRPr lang="es-CO" dirty="0">
              <a:solidFill>
                <a:schemeClr val="tx1"/>
              </a:solidFill>
              <a:latin typeface="Comic Sans MS" pitchFamily="66" charset="0"/>
            </a:endParaRPr>
          </a:p>
        </p:txBody>
      </p:sp>
      <p:sp>
        <p:nvSpPr>
          <p:cNvPr id="7" name="6 Marcador de contenido"/>
          <p:cNvSpPr>
            <a:spLocks noGrp="1"/>
          </p:cNvSpPr>
          <p:nvPr>
            <p:ph sz="quarter" idx="4"/>
          </p:nvPr>
        </p:nvSpPr>
        <p:spPr>
          <a:xfrm>
            <a:off x="5004048" y="1628800"/>
            <a:ext cx="3346704" cy="2743200"/>
          </a:xfrm>
          <a:solidFill>
            <a:schemeClr val="accent3">
              <a:lumMod val="40000"/>
              <a:lumOff val="60000"/>
            </a:schemeClr>
          </a:solidFill>
          <a:ln w="28575">
            <a:solidFill>
              <a:schemeClr val="accent3">
                <a:lumMod val="75000"/>
              </a:schemeClr>
            </a:solidFill>
          </a:ln>
        </p:spPr>
        <p:txBody>
          <a:bodyPr/>
          <a:lstStyle/>
          <a:p>
            <a:pPr>
              <a:buFont typeface="Wingdings" pitchFamily="2" charset="2"/>
              <a:buChar char="ü"/>
            </a:pPr>
            <a:endParaRPr lang="es-CO" dirty="0" smtClean="0"/>
          </a:p>
          <a:p>
            <a:pPr>
              <a:buFont typeface="Wingdings" pitchFamily="2" charset="2"/>
              <a:buChar char="ü"/>
            </a:pPr>
            <a:endParaRPr lang="es-CO" dirty="0">
              <a:solidFill>
                <a:schemeClr val="tx1"/>
              </a:solidFill>
              <a:latin typeface="Comic Sans MS" pitchFamily="66" charset="0"/>
            </a:endParaRPr>
          </a:p>
          <a:p>
            <a:pPr>
              <a:buFont typeface="Wingdings" pitchFamily="2" charset="2"/>
              <a:buChar char="ü"/>
            </a:pPr>
            <a:r>
              <a:rPr lang="es-CO" dirty="0" smtClean="0">
                <a:solidFill>
                  <a:schemeClr val="tx1"/>
                </a:solidFill>
                <a:latin typeface="Comic Sans MS" pitchFamily="66" charset="0"/>
              </a:rPr>
              <a:t>ANTE CALOR</a:t>
            </a:r>
          </a:p>
          <a:p>
            <a:pPr marL="45720" indent="0">
              <a:buNone/>
            </a:pPr>
            <a:endParaRPr lang="es-CO" dirty="0" smtClean="0">
              <a:solidFill>
                <a:schemeClr val="tx1"/>
              </a:solidFill>
              <a:latin typeface="Comic Sans MS" pitchFamily="66" charset="0"/>
            </a:endParaRPr>
          </a:p>
          <a:p>
            <a:pPr>
              <a:buFont typeface="Wingdings" pitchFamily="2" charset="2"/>
              <a:buChar char="ü"/>
            </a:pPr>
            <a:r>
              <a:rPr lang="es-CO" dirty="0" smtClean="0">
                <a:solidFill>
                  <a:schemeClr val="tx1"/>
                </a:solidFill>
                <a:latin typeface="Comic Sans MS" pitchFamily="66" charset="0"/>
              </a:rPr>
              <a:t>ANTE FRIO</a:t>
            </a:r>
            <a:endParaRPr lang="es-CO" dirty="0">
              <a:solidFill>
                <a:schemeClr val="tx1"/>
              </a:solidFill>
              <a:latin typeface="Comic Sans MS" pitchFamily="66" charset="0"/>
            </a:endParaRPr>
          </a:p>
        </p:txBody>
      </p:sp>
      <p:sp>
        <p:nvSpPr>
          <p:cNvPr id="4" name="2 Marcador de contenido"/>
          <p:cNvSpPr txBox="1">
            <a:spLocks/>
          </p:cNvSpPr>
          <p:nvPr/>
        </p:nvSpPr>
        <p:spPr>
          <a:xfrm>
            <a:off x="539552" y="2420888"/>
            <a:ext cx="8229600" cy="330931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defRPr/>
            </a:pPr>
            <a:endParaRPr lang="es-CO" dirty="0"/>
          </a:p>
        </p:txBody>
      </p:sp>
    </p:spTree>
    <p:extLst>
      <p:ext uri="{BB962C8B-B14F-4D97-AF65-F5344CB8AC3E}">
        <p14:creationId xmlns:p14="http://schemas.microsoft.com/office/powerpoint/2010/main" val="3861011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838145" y="836712"/>
            <a:ext cx="7175351" cy="792087"/>
          </a:xfrm>
          <a:solidFill>
            <a:schemeClr val="accent4">
              <a:lumMod val="60000"/>
              <a:lumOff val="40000"/>
            </a:schemeClr>
          </a:solidFill>
          <a:ln w="28575">
            <a:solidFill>
              <a:schemeClr val="accent4">
                <a:lumMod val="75000"/>
              </a:schemeClr>
            </a:solidFill>
          </a:ln>
        </p:spPr>
        <p:txBody>
          <a:bodyPr/>
          <a:lstStyle/>
          <a:p>
            <a:pPr marL="182880" indent="0" algn="ctr">
              <a:buNone/>
            </a:pPr>
            <a:r>
              <a:rPr lang="es-CO" sz="2400" dirty="0" smtClean="0">
                <a:solidFill>
                  <a:schemeClr val="tx1"/>
                </a:solidFill>
                <a:latin typeface="Comic Sans MS" pitchFamily="66" charset="0"/>
              </a:rPr>
              <a:t>OCUPACIONES AFECTADAS</a:t>
            </a:r>
            <a:endParaRPr lang="es-CO" sz="2400" dirty="0">
              <a:solidFill>
                <a:schemeClr val="tx1"/>
              </a:solidFill>
              <a:latin typeface="Comic Sans MS" pitchFamily="66" charset="0"/>
            </a:endParaRPr>
          </a:p>
        </p:txBody>
      </p:sp>
      <p:pic>
        <p:nvPicPr>
          <p:cNvPr id="5122" name="Picture 2" descr="http://p1.pkcdn.com/cocineros-durante-la-feria-de-los-pueblos-de-malaga-en-el-palacio-de-ferias-y-exposiciones-de-malaga-andalucia_62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2132856"/>
            <a:ext cx="2372473" cy="16561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eb.humorenlared.com/wp-content/uploads/2013/04/r152_comoseh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432" y="2132856"/>
            <a:ext cx="2079944"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data:image/jpeg;base64,/9j/4AAQSkZJRgABAQAAAQABAAD/2wCEAAkGBxQSEhQUEhQVFBQUFxgYFRQVFhYUGBYWFhYYFhgVFRQYHCggGBwlHBQYITEhJSkrLi4uFx8zODMsNyktLisBCgoKDg0OGhAQGiwkHCQtLCwsLCwsLCwsLCwsLCwsLCwsLCwsLCwsLCwsLCwsLCwsLCwsLCwsLCwsLCwsLCwsLP/AABEIALcBEwMBIgACEQEDEQH/xAAcAAAABwEBAAAAAAAAAAAAAAAAAQIDBAUGBwj/xABEEAACAQIEAwYCBwUFCAMBAAABAhEAAwQSITEFQVEGImFxgZETMiNSobHB0fAHFEJicoKSsuHxFTNDU3OTosIlNLMk/8QAGgEAAwEBAQEAAAAAAAAAAAAAAAECAwQFBv/EACoRAAICAQMEAgAGAwAAAAAAAAABAhEDEiExBBNBUSLwMmGRobHhI0Jx/9oADAMBAAIRAxEAPwAwKOKWBQivoTwxMUcUqKOKAEgUIpYFGBQAiKMClgUYFACIpQFKijAoEJilRRxRgUAEBSgKMCjikAUUYFGBSgKQBRSgKAFKApAACnFFJUU4oqWMetpVlh8NAqFh7sGrrCXATNcmVtHRjSZIwdjQ07Zs608h6U+grkcjqUUMYi2AJJgDmTA10FIT7apf2ji4cBd+GM0FC41nIrAmABrEAnwBrEdn+2N/DBVuA3bREqryGCzE23PLwMjTlWUsul0zaODWrR1dbcVExuFkE0ngvHbOJWbLyR8yHR181/ESKnM4Mg1pGXlGM4VszNlIo4qxxmHUfLUIpXXGVnHKNMbApYFGBRimIct08DTK07aqJIpDk0Kcy0VZ2aUc7ijC0vLRxXrHIIC0eWlxRxSsQiKMClRRxRYCYo4pUUcUAIijilRRxQAmKMClAUoCiwEgUYFKijikAmKMClRRxQISBSopQFGBSAICje4FBZtlEnyFKAprGrNt/wClvuqZcFR5H7NwMqsNmEjyNWODuRVbgB9BY/6f3O6/hVhhawvVC2av4zaReYa9pUlr3Succf7cFGNvChbhWczkFhpvlAI23nb76uOw+Ov32b94YnQECAoHytooUHZ11JM+HPidWdiUqs2SOY6HrWP412SUz8IKoJ+Rp+Exj5tNbT5LRJdRqWjWt1bwwim7lsagiQdCD06EVk0pbG0XKO5xC7gbtl5t/ES4neyHS4ndDZlK6OsHca9QK03Ae3gaFxY8r6D/APRBv5r7VsONcCt4gZXAYTrO4zOrOwbcHKmUdK5lxHsi+H7wLG0VVvllrRcmFdd2gKZKjxjlWDhLHvE3WSGXaZ0g3JUOrB0b5XU5lPkR91NTXOOA8euYK5pD22+dJ7jjbMsjQ6bx4Ecq6fgLtjFW/i2Ggcwf4T9VhyP2eddmPqE18kcWbpWn8WNAUMtPPhmTcadRqP8AKqntRxcYWwbgALkhUB0BY8z4AAn0rdzVX4OZQlemtyzWguIWYHePRdT6xoPWKxXAOOXbl63bxDrdW8CEKwoDqgdlKruASV1nVdOdbiyANBoOmwqVJSWxUoODpjouPyRf7TwfUBSPtoUsNQqaKtGDAo4pTCBtPhRqNK9U4hEUcUuKEUgExQilxRxQAiKOKXFGBQAgCjApQFKigQiKMClBaUFoAQBRgUvLRhaQCAKUBS8tHloAQBSgKXlpQWkAlVor9uUb+k/dTwFGVqWNDPChOHsHorj2uufxpePtBrTKZgiGgwYkSJHhNQ+z+KzWvhxBtE69c5J28Iqdjf8Adv8A0t9xrCC+Bvkf+Qw/F8BYw6KVMuWuBlbXRWZRsJ03nqOdDifaL4qjJG2a5IIl2jMB/LoI56Cj46AbJbOkh3ADW4uPJJlifMGI26VlFxBgiRBGsCPuHKuKez2PQhUlb5O0dge1jXvorqpbt2bMi4WiQpA7xOg7s+1N4v8AaCpvOlm18VVnv51tggRqubfnrp5c65KvEyE+GG7h3keObn4/dT3A+FvjLhtWMjuRmAZss5ZJ29azLq1udIT9pdkjWy8dQ6H8RVvwbjlvGqzW1Km22mbL8xQqD3SZ0Y1z/h/ZIIMLfvlXF3EW0a0JgK2Yd5idTKgRt51vbNoW8VdVQFU2rRAAgDK11TAHpWsE29zny6YrYoOP9lEYzbAttMA/wlUtyXeNiWET4zWY4dj7+BuhgCpIBKN8rodRI5jfXl711O4uYEESCIPl41U8Z4GuIBDaS0l9JUBMoC+EgEjxNOeBPdcix9U1tLgj3O01sWf3i030akC7h2bLdtFjobD81/kMqQNMsEVzXtVxw4rEO2YtbGlsMAvdEalBoCYkxzp/iOAeywW4sSAwnmp2I/XKpPDeyIxaXGsXVF5QT8BplgOYfb1jeAY3rlqtmdya5RF7EXox9nTMSTlG2ptsAdBXYQjndgvgok/3m39hWG7HdhCbIxbXb2GxALG2YACKNM7KwkgieYEGtbhsViEC/HW1iEeMl/Dsqsw6m0xCv17h9DWuPIoKmYZ8TyPUuSd+7r1b++/50KUMRb/5ir4OGRh5owkUK37kPZydrJ6MoFo8tO5aIivTs4hvLQy06BRxQIay0eWnMtGFoAby0eWnAKUFpWA0FowKeC0YWiwGctGFp7LQy0WA2Fo8tOZaPLRYhvLSgtLy0YFIBvLSgKWFowKAEgVX8Y4ymHEQXuHVbYgSOpY6AaVaKtZXthdVL1pmWQq+pgyRHkftrLLJxWxthipSplf2e7ROguFsO7qW+e2pJG0ITsw18DqetXLdp1MqcPihKn/hE6HTrWN4Lxi6CyW+6G72UlBLLAmWB+qdK0lpsWQjtcABUCVuAnYkd1bKnXkMx6TOlcuObqr/AGOzLjV3X7mZ7RcX+MUYIwUlipYEAyqBoHPvIdjzqkO8xuNx+NX/AGmwDW7dlnuhiWBKAuQpZQ2YlnIkxyA251n80ORG/Pppy9qwyXe50Y6rYcVAy94T0PT1q2wfHLyJaS3FlLYBAtQGZ8uRrrmZzssg7DbSqi1iGUbCD+ta13Znhdu5aXFYh7Iti+ls2TOZlZwrsxkQApJ0nQHaKgtlfe7Q3SqorXCqPnUMwMEMWVoGx1nzNbvs+mLXEKcYZa7ZfKJBK5HtmGgR/GetQcamETC463YNlZc/DyspZ1AtuoUzLAGR5g1ffv8AbuXsKVuIzEXAQrAkZrebUDbVK2gt7bObLK1SXsuqKKdigFrazkoq+L8Gt4lCriCYhwBmETEE+Z9zXNMdg72BvCSVYHNbuLpIBjMp+8eOtdiC1S9s7ds4S4big5YydQ5YKpHjr61jlipbnTgyuDrwTrVi7dwNyyWVb7WWt5oIVWuW5XQcgHA9K5Xw7G4rhztYuLK7XMPdGe24PMDaD9YfbtTnE+1OKs2e5fdXd0UHRiAstuwM6LB/qq+4Nxm1xS0uHxpC4gaWr4AGYnkQNJPNdm5QYrjyRfg9DHJeRNrjOCIB+NxCxP8Awrd4lE8EJMx+fKjqtxXY3Fo7KLJcA6OkFWHUSZoVjcvRvpj7NTkoZak5aPLX0mo+ZoiZKVlqTkoZKNQqI+WhlqSEoilFhQyFowtO5KGWgQgCjilxRxQAiKMLSwtKC0WA3lowtOBaPLSsBvJR5KcC0eWlYDWWjy05lo8tFgRMbcKIzBSxA0CiT7VzDFPcxL/SXG7uvp0AGgrrWSuUYXS4R4flXL1Lex3dH/t7CwXA1zr3238K3tzsst21bRb5H0hkhVeCitKmdOfSsk7oAczQSjaQTAKtJ030B9q3/Z5VtWrSfF+IzXmJJGUw1thMEydbZ1rn4OtylTOeduOB2sIEt27ju853zBQBOiwFA1iT6jrWUvWTnBGo0J9dT+XpW2/aTbBxd3qFQjXaRbH3E1ib9sgghgNtJ1MnlUsceB/DjQABJBYywAmQNGJMGI0B5sd5in7WEcwTEAxGdRGvITMazpUS3Znw6nn7TWv4Jg8OtrHBsj5Q62bzkb5WyBQTAYxOlJRscpaUFgeymIZb4uMLTWlDZCFctKkqM6nQHL19K0/CeHWks4K8iw5e2XbUlviIyMCTyzMDHhUqxxjDm9cY3kAuWLQMsIzKbuYecOKr+HcTt/uFhDcUXUe13JGbuYhTt/SK2jGKOWUpy5+7G2WlUQpUVozmTBUbH4ZbgAdQyKyllOxk5dfLMT/ZqUBS1s50cfWlZ9I+8mssrqJvgjqmUWP7FYO4pRrWm6nM2ZCREoZ8BoZFcv47wG5gruR9VP8Au7g2cfgRzFdst3SwDEQSASOhgSKj8V4ZbxNo27qyp91PJlPIioeO4msc+mb9HOMF+0DF20VJR8ojM6ksRyzEMJ6TQpvFdhMUrsqKtxQe6+dVkf0nY0dc+mfo7deJ+UbgJQK06FoRXsWeEMxQyU9lo8tFiGPh0YtU/FHFFgMC3Q+FUiKEUWIj/DoZKk5aGWnqCiOLdK+HT+WhlosVDIt0eSjd4PhpJnaSQNPT7RTgApWOhrLQy0+FFKAosCOEo8lPxRZaLENBa5M4i+46Fh7H/Kuvi3XHeOl0xN7JBYXbgAP9beXKubO7o7ejW7Q9iL0R3Fbl3so0BJiT/W3vXQOBYhSiEWgpDKAwbNoxK8jH8Z965Z8fEz/APVPxNb3s/jcWEtyiMvxLQYrlJCm6gYjKehPKsTscHXK/Uw/aR3/eLpYyczLMAaISo2jkBUjha2C14XXyr+73Qh7veuB+4CSDqRrIjbel9sLUYm9/1X+1ifxqF2f4GMXetWjcNv4gbUDMQVUtET0FLexWtNsr7DgTIB0Ohncg66cxPlU+xhfjs73L4DQDmdXJckbDKDtoNdKruKYb4V65bBzC27LPXIxWSPGPtrW/s1wNi7imzWgw+FKi5Dw4ZZYAiBufKklboc5aY2PcG7H/ABLln4t0hL9pri/D+YZCgKnMIB+k5TtVpwvhNtcBizkDXbTXgLhEt9F3lg8thtVp2ecC3gJIlfj2jJ6Tv/2hTnCcuXiNssut26RJGouJyrVRSOaU5P7+ZpbZkA9QD70sCovBHz4ew31rVs+6A1OC1pZy1QmY3qTYWAJ6a+e5+2qDivEHGLwmHtx9MbjXZExatry10JYgT4VfXXgbE6gaCdyBJ8BMnwFc2Z20ju6aLUXIaC0oClAVTP2iRb62HR1Z2ZVJ+UhRIYHmD+Irds5VFvgt6OkfEPh60dAintDSlxVQeOZZN2xdtgy2YKLigb65CSNPCrLBYlbqhkIZT7+oO1axmmickJJsdIoopzLRhKuzIRlowKWVptryDdlHmwFFhTDijqFf45hk1fEWF87qD8ahXe2WAUScVZiYkNm1HLug9alzRSxyfCLqKGWs2v7QMAQSt5nAIHct3GMkHkFnkdSKI9u7H8FnGXDEgLh2loIBCBiM28+VLuR9ldmfo0+WoPGOIph7ZdyoA2zEiesQCTpyAJqjftswj/8AgxqhjCm4iWgWgkLJbQmOdZvtbxi9iHth8E1tUDfNctXNXEAkAMBEc+tTLMki4dPJtXwX3D+JjiNm6gYJcIywJynfIddcpPsasOw+Ge3YdLilWW6wIP8ASvuPGuX8Lv4ixdW4FtiD3l+IgBBPeGUHb8q0p7YY0Lm+LgFMLKj4zORPM/LIB6+9c8ctSts7MmDVGoo6cEpQWuW4vtTiihK8QtBo0RcIR6G40x5gGomK7Q3ih/8AkMTnOwWxaRBrqMwIY6c9Kt54mC6Of2zr2UUrJ4VxTF8TNxSTi+I5z0vqlsa/UUAxHj70zi8ZbdCCMQXO9w4q6TvrCGVE+VS86KXRSO3Ym6ttSzkKo3Y6ATp+NcZ7S3VbE3nUyrXGIPUEzOtQ8Vi7bpBw9sHc3NWuMeZLmN/CKYxmJlSIYidACNcw0A02HSTWcsqlsdGLp3Ddjjfl91bfs6xNk7aAHePlYH8Kw1tDA/Gtl2fTNYuLOptOP/E60jRlX29WMVeH8wP94A/jVf2T4gljEYa5cYJbR7mZzyDWiuunjU3ttjVvX7lxQVVwhAZYPyCDvsRqPA1mcLZLlQHy5riJtIGdozRzirvcyUfgkx7tOp/e7xBOtxmkqVnMc05TqJmpPAcI19xaFwWS8985gNATDRyMUO0HBThrty2bodreTXJkzhwSSAWMZTAjWdTpFJ7PYY371u0zFPiOqZgoJEmJg+dLyVtpL/hvZQvlLX1CfHbDsFAnu5ouAn+E5R71f9nOzuGTE4q1eK3Vt/C+GzsF0dSW0BAOsVWjseo+Nmuufg4m1ZIAUZrd17YLbGDFz7KvOE9lsPb4hdsMvxbYsLcQXDmg58rbQD7VS/4Yylae5o+yZnB2NZhMs/0Ep/61cZaqOyiBLL2+Vu/iEA6KLzlQPQirqD0rSzmkt2QcXpctH6rf4wQPuP2VIxFnNkMsMrZoEQ3dZYaQdO9PmBUbG/IW6OD6KwH4H3qyUVh+KZ1/gxV93GghO9V/HRlS2w/hv2PZrq2z9lw1bRVb2m0wl9vqIbn/AGyLn/rWrZzRW5YRQpWYdR70KLDSef8AhF69ZV2F2wtwnKuZhdyqXUMYBIPdBPPYeVTf9u4pVKjiCd6D3cOBlJuS5BKEsSJ3015VnLQpUTsK5O5JcHqvFGXJfNxp+ePxjtyyqqJrpJAgmJmNNRuKj/vNmNb/ABK4f58UAs+IA28KbT4Zwx+iUPsLpZR3gwYgA/yk9d6iJYnZ19Ax+5apzkSsUF4Hrt3CkTcw9y63NrmJuiTzOVYjypKXsPuMHYY/Wc3HMDQLq0QAAOulD9xJ0lj5W2/GKVZ4azMEGcsdhCL7kvA9anVIrTAMY5RMYXC+AOHRwvgoeYHPzJNKtcdvBiU+GhgDuWbSCBJEDL4mm2wShirMQQSGGYGCND8qkHbrT/D+FLduLbQqS7BQWa5zMAwqD76aUxPt+hNzj2JJDG84YAgEEAgGJAI2Bge1Rb3E7zEZr1xvO459ta3dv9mjc7tseSXW++4Kl2f2b2/4r0+Vm2P8Wamsc/JHfxLj+P6OZ3MQT8zE+ZJ+809w6zauMRccrERlUMSee5rqVr9n2HG9296fCQf+Nusb2+4cmEvW0slgCgJJaWMk84k7b+VHaa3GuojLZGcXDv8AUb0U/lQbDP8AVI/qIX7yKsezjI2IRboVlOYH4hOUQpMn2qOmXJGVZcKoJ0IPxbbSDlOuWROmk77FdvcrujK2Dza2P7an7Aaft8NZx3CH/oW459Qqkj1rWdmMa+FurYvAKHCvafkRcEjXmpmPAyK3GDsJbZrqZUDSboJgAgameW01WjemS8jq0cgfhL2wM63hO30LgHSdC0chNJsYMXDlVbjHaDkt/wCJq6N2+tC5bVwrPGYiHjKcohgswx09jWf7DWktYgtfKQqgqx+UMOnVvz0qnBERytrgzeOwy2lANoy2oLXZ02MBVAOoPOkYjUW2VYm4vdktsdBJ32q541ZN86Ed3MM2uoLM2xA+tyqI+GGa0qtJVgXI5Hw6nypNItNsh3ECtqMwDbaiQDsSNa1PZkCI2lTzPNft3pzF9n5LOCCGkzuJOutI4JbIcAk+Qgc46TyoJZjeK4xWyhdAFgzuxBME/wBnKPSq61dI2+uradV1H31K40wzZR8qM4UQPrnp41BS5lFzqBI85poTLXiuMuXbrteQB30IcEFZEAjPquhmfWovDMWUuW2Q98OpSToGDAgnTqKvu1fFBexOJfIB8S0o1iRkFs5lnZoSPUisnZILCWyjeQuZh6SNfUUxLg6VeGPT99DG1KfBu4jWZ0DI1uE5BBO23OrYYPGDiaJdxCLcfDtF23bDdxXJyZWAEyJmsFhu1ptLiEUZ0vW1sk3BBygEaZW3AJ5+1WOE7bEYi1iLrXrzWlZQrC0oh1IIDIFMSZ1B/GmZuLOo9lUKnF22YuyYkyxABbPatPJCgAfNyq8unKpPQE/5Vxrs9+0BcGLgWy9z4jK3ecCMqhYG+kAe1aPst28vcRxQsiylq0iG5cMl2MEBFB0C94g89qHIjtWzZ4u39Ey9F+4b1Y2V7q+Q+6qviuLFqxduttbtu5HXKpMfZXNF/a3iT/wLP/n+dRA3yxukdL7U8SuYax8S1bF1s6JkLFdbjhFggH+JhvG+9ZHi3FOI3beU4cqt3uERbSQ8pAY3iTqRqVrKcU/afiLyNbNu0ASDIDEyjB1iT1UVB41+0nGYhcvct6q2ZBDAowdSCdu8o9qtszjCvBq7FnilxEezbLW3RWQ/Ew+qlQQYKSPI60VZG1x/GqqrZu3BbCqFAu3VAhRIAVwBrOwoUti6ZDsYMNlCZ3LkhRCoGKxIktp8w5c6TxTht62k3UKIdoAYesHcc52qU102rdqFEh7hGfcaWtJ0qQeP37ymz9E6MJZWt92fAkzPOdNfesU9zpa2IPAmIkr3xtkYhRJ2OXrNXwyOEyuqsttMwdgo1UaHfqINVmBP7pluPbtZXLKBLNOUQTDEyO9EdelaDsMFOJuEgR8JdGjTRIj2qmQiBi8KoAz3Le8GGMg+BjvCaTdwVkAZb8MSIDNoRzlgO76710z41oc7Y9VrK9te0ORVs2D9I5ElYGVTpoSNSfCkgZBu2EuaqUYNzju6nUSelKw3DCrZrXwsyGZV1BBGs1QYnE5U+iZpUx8uUmQFLaE6yfOpOE4lcFsH5ngZiVnUOd51+WPeih2aa/xPG2WlmbXXUKynbpP2RUiz2zdR3rQc/wArZSf7JB++symOdXGZpGoCckALZxtsCAJnajul7pDBVIY5oYE6z9bkp6bHpVJteSHCL5RZv23vJLuYzE5bQtfLA7oz59RvP2aaVk+0fGWxbK9wAFRAgn3PjWhscOkfSBW1YnIp1nkSG25RHLc1NPC8OgDMluPFQ3Xad99vDwqrZOmK4OfYUZjqTs0eBgxt4xV5w20qDNcAJAYQYIGZMskdRy8YqxxOKLDKoyoP4RAnoTGlV91DPfiREIPxOn3UD5LDGY4X0sq6iLKhLYEgwFA1I1/hBin343fXRbhiI06fzNz9arLdqNTy5fryNKuXBpPsCPXTl1nxFDBKhy67EakkDYSdAKSoyg7T7x5VCuY6AYAPidhpvUL4zXjBOVee8sPLpQMfxGLLkrb+XYt+X696sOFYVUUEgzOp56Sx19I9fKo+EwgGggDQHkD19NhNXOEt66a6x6kgTpGg2nwNIC4weI1MHQiNIM6agx7+lJHDyt0ONVMac9/tGu9FhYBkTBO20ACNzU9ARJ1IHlIy6Qefh6e4ByXtKwGJuqBGW43vz5xuCfWqomJ35T+prpnHuyNq/L2/o7u55I5/mEHKfHxNZO9wRkYpca1bIGzswO++m48qdiKBJI5/btzqxwfDLbJnuYg2zzU2S59w4/Crqxwq2YPx8KpClWlrusggkQhnQ0u7wi2058ZZ13yWsQ/t9F4UWBmsdhlUlbbG4GgyUyR4xJjY86ashiYjl/nWobhmGGrYljH1cK//ALEVCv4LDfw3bx8rCD771FgVWFsZ95Uczr11866l+yHhItpiL05s7hFbaVQSdP6nj+zXOXsWgO610+aIv3XDXb+yXD/3fB2LcQQuZv6nOdp9WqZcAuRXa7h93EYS7ZskB7gA7xgZcwLDzIBHrXFsTwB7IY3C6lCQVNuCSGCkL34IlhrMGa79VNiFw+dxiBZImV+NkjWJjP5D7KUXRTVnD+KcM+CygsDmE7Ec4jX9a1A+ENPm7w01Any67/bXe24vw9P+LhRH1TbP+GonEe1+CyMq31nkFVzqDI2WnqFpZznhlhvhJNu5t9Rjz8qFdEX9oODgTcuTz+jf8qFLUPQznvDsPZu3rYBL27ZdsrL8y6ZQ3Kdp5U1xGyLF4kAd5QwVYGWRMEDbqB0IpPZIZ8RkAksjAcumxqb2vKLdBIGU24YgBmzAFQwE+XTakk6LbVmix3Z23fwlpCR8T4aujgCUa4MxkblSdx+I0zOLe7YJtiSx0CqguSyqFaBPe1Vhtzq0t8eezhrLgC4XAUswgQgAWMvkRHga0mE4VcusYAtAzJUd9gSd2MEiefdHRjtSW3IS9pHPL3aLEW9bj3Vg/K1pQe9vIMGCaV/tJ7zCVYtEyco05RoTvymuhcY7PYRV+kt57gYKiSRnMg5yRGYd/mAJX1qFiOAfDAuNbGSYEQXkydcoAgQdqq0RTMpwtIGco40Yg5gCdZjKV16T0I9LXDYNHLFtAdxn0nzjf9RWhxOHCgRbmRo0HVeqjbp9tRmwZJjK8eWXw196B2V64O3uU1DbknYgfWJnepa9AAOX36/bUgYFtBlJ8yCINFicMyIcoEwfIekk+lUiWNX7otEFgM2kAEnU7SOnLx1qouXPiEsfE6HQDXRVB8P1EUzdfvQ5zMTtqY33PIQfGdelLRtFBB6QNp8tuQ1piElswETvOuvsTt7VFv3AAeeXmdtOp3O4p+5e7p21AGhmR6ePPxqvxF6dARp/DOgA0BHX1M+FABpiIHITuRy0+wf6UxfxAHeJEAaQBrPhvz2PhNNriAf93JeQA2hB6AAjU6freiXClmm5B1nKWmPP318qAGIZz3hoNhr5yevWrTD2tyBl9tTz19qTbSVlgY/hOvIciJ10j1qRg1iVYETI/iOhiTOvMzQMkWF3HQDaBDHXUdNKn4LaSToDGnjGkc5G1RbluDI6CNSZOxHT9axUy1GVY2M89P1vQImFobTUQQfEafhNTrN+II/y06/rpVW7xr+txP8AiqVYOnn0jrv7/jQFlg8HUaawfDXYgmmsbgFuKq3FzDlIGYT9XofCm1aNPv5jwNSrF8ZYYkCN+h6nw+7xFIZjOKcDXDgOZKfWRTp4MBsT1qufiFn6x5z3X5f2a6bAbTQ9V6jnvp196zfEuyFlizW1K/yhio9Pq7+XlSAxpv2zoH8NdNfWowZfrrtOjLV5iOy4XQi6D6N9s6+1QW4HH8bAc81sa+RAMjwpgDgXDxexNq1mU5nWcpDdwd5pjbug13Oub/s44PlxD3WYNkUgHIFOZ9BrA5BveujyBqdhqfKpkNGQ7SduLWHdrVlfi4gHK0gqiR9dolomYXx1FYTE3/3gm5i3d7hBjKVVFOkBVI0XlpqYqvx9i9cvXLhtmbju5KuwMM2aJWY6VAuYZ1JzWbk8u+0A+Mjve4p0K2W1/BWzAQqvUm5mnfaQOo58jWcxlxhcdVJ0ZgBodAdII30qRctwAPpU6ksGJ+6BQeNTN3+UFQRpzLSTt4U6QWyXhcCCik3DJAPLnrR1Uw31m/un8qFFCs1/YlD+8G5Ei3lB1AguWM67/IdBSePYa27q91nVe6GKiSA3xWEJ/ZXXzMGrbshhba4XE3bxCZAGzsCcq7DQamYYCOlVeMV7uY5Mtq4odczAMVViEdpkW+7cEqJ/KIu4mrXyLHjvD0s4Vba90W7oALZphvivBGs6Rr7RXU7bAL3dBzPOfXc+J/yqiv4G3ibSG6udO6+XRJbJlzll72inrrptVkoNzT5R5kkD86X5he1C7dsOSTAVd2+06/earMXi/i3cmkRoNJC7GVkH/XwqZxHGR9EgBEEEk6E/VEb+O0welR8FZKoWPzHruBvBj0oFQ5iMQJGukR+um1MfFB2n2NEzamdjqT9p8dqaL9NRB1EfdVIljpfwPtSAfAx0jxikZj5efKeh6bUQJOmg6fr1FMRS8X4bIzJCqdZGvjEjU+XvWdv2mSVMNrrGpjUd5ttipj1MVuLrxB211Oh3Ef6VS8Rt2ldSxgSSAO9Ok/IDLa8o0kdJpoDMXJaFWZ0OckxO2hG408Nqh3ULsVUARuVhc8aeg1Op+zWneIanuZoAJAMZVAObvfWO2njRYRoVtBqQCrAEz3jsR6SOvIQQxEq1g1RRPzTGs/KfqgcpPKZPOnFUfw7c9SNNog7GI0jlQUDWEhR/HGxBAnxgmNhy2pzDISFeD3jroBMsdQTuDG08qAFW2iFyn5j3dNonwkzG/U7U7lgTBEc+XWYJ/Ln5BsBs8aAjYHqBIlSZgiR4fe5iFEDuiftGhExz101/GmBOwq76xG2nPLJMHQ8/1MKS2ZIJgmNtD1UhhrMCZ86TaIaN8sCZ6jnOn5aUrEx8pkMQfdZMqYggRz5fYCDt3iwkkyNTrJ07sfZtvTmHvQxUzEDXkNdT0/XtF4eSdJExAkGMw0Og8T1py8xzZl11kgEyIjfx366Eb70gLFbgOkAbjkecggU/auR5g/rT3qttYkHSdvT/AE9NKfW4xEAaTpBLe0bj8zQMsbbRttuOo5kafrapNvESdfTX7KrrF1dZgRodNiTExvrEz4+OrzKdMus6kDWB4Rp+dICZdAYQR4f5VCvYOZiD6ajfQmd6ctsRvt12nbnt/pS2vZZ5xGh8dhvzoCy07O4fJbJ5s32L3Y9wamcUaLNzxUr/AHu7+NO4e3lVV6AD15n3qJxhxlVZ3M+g0P8AiFQWjFtwdPqx+vzpDcJA+V2Xl834Vf8AwpHLzH3Uh7YG8D/OqsRnf9mH/mE+DAMPZp96Rc4fcP1CP6FHpAFaFlHn6TTcp4dOXLQg9NdKBGbPC2/5No/Z9k0VX5vW+eb2P4ChQBQYb/69+wpD3ntREmYNtwTnZYgG8dJnaPCv4Pe/dMnxlzsVb6Mqrr3sskszGAMgOx8hQoUoLYqb3NXwfj1/GE2sKLKFQJc5mCrIAEFUk8tjUDtThsThjDYhna5M5XuWxl72UBQ0DUnQjnvQoU+HQeCjvW8WDaV7lws5aJuyGy6kAxIMdT7VPPavE2cyOFcrzYSQejMHGaBGsbjnRUKpbkt0LXtFinjKlsMYEZecbBjcPj0qVbucQdZEKSY0NrQz3gAwaeWs86FCkwGEwnEZ+kvKFaRqdfH/AHYH31It8DxJHexBLKTMPdiCNABIgiDR0KLCiM/Yt3+fEuw6Fc2vTV9T7VIs9i7KwGd3JBgEwCfIRHvQoU7CkWg4dZACIirlkqCCTKnUTOk6azy5U2mCS6QFI0Pd/mYQdVKxuh3PLyFChQFB2+GKI7pBchTt8wJzDViT8sbjw8EJwsAssZcqyTJYELBmCw8DsN4g8hQoER/9j2jCxLwGhdJAyaHaCFPJo12p5uEhDvEkwNdDEESBOuceUTvQoUWOg7GDBYQZzZWUCQSu6GdAp18dhtQxWCzOVDsM8GG7wKjNGnL5Tz5e4oUCG8Fw1kIEeIAI01KgjMIjMF0051ITAuzEqoJjcQA0SGEtJGmUbaxpA3FChgIuYZlGYk5QchkyQSGbUazppz50+MJ3NCJgRyESRqY8/HSioUBQr4EMxSOoETsCBJ03ygnw6cjssWOVSpZd+6wExyk7d0+pHjQoUiqHVGUSsQWAIMkTJOsQTOus8x0pPCscl7E/CDA3EhrgysIUd8Qx5TkEa0KFAma+aoePYg/EyjZVHXcyT9kUVCpRRWSSNGmZ69RtNJYHTz6xvMbdQftoUKoQiQQRHnrPPmfejXafKTHWOlChQIbkHWJnnQoUKB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 name="AutoShape 8" descr="data:image/jpeg;base64,/9j/4AAQSkZJRgABAQAAAQABAAD/2wCEAAkGBxQSEhQUEhQVFBQUFxgYFRQVFhYUGBYWFhYYFhgVFRQYHCggGBwlHBQYITEhJSkrLi4uFx8zODMsNyktLisBCgoKDg0OGhAQGiwkHCQtLCwsLCwsLCwsLCwsLCwsLCwsLCwsLCwsLCwsLCwsLCwsLCwsLCwsLCwsLCwsLCwsLP/AABEIALcBEwMBIgACEQEDEQH/xAAcAAAABwEBAAAAAAAAAAAAAAAAAQIDBAUGBwj/xABEEAACAQIEAwYCBwUFCAMBAAABAhEAAwQSITEFQVEGImFxgZETMiNSobHB0fAHFEJicoKSsuHxFTNDU3OTosIlNLMk/8QAGgEAAwEBAQEAAAAAAAAAAAAAAAECAwQFBv/EACoRAAICAQMEAgAGAwAAAAAAAAABAhEDEiExBBNBUSLwMmGRobHhI0Jx/9oADAMBAAIRAxEAPwAwKOKWBQivoTwxMUcUqKOKAEgUIpYFGBQAiKMClgUYFACIpQFKijAoEJilRRxRgUAEBSgKMCjikAUUYFGBSgKQBRSgKAFKApAACnFFJUU4oqWMetpVlh8NAqFh7sGrrCXATNcmVtHRjSZIwdjQ07Zs608h6U+grkcjqUUMYi2AJJgDmTA10FIT7apf2ji4cBd+GM0FC41nIrAmABrEAnwBrEdn+2N/DBVuA3bREqryGCzE23PLwMjTlWUsul0zaODWrR1dbcVExuFkE0ngvHbOJWbLyR8yHR181/ESKnM4Mg1pGXlGM4VszNlIo4qxxmHUfLUIpXXGVnHKNMbApYFGBRimIct08DTK07aqJIpDk0Kcy0VZ2aUc7ijC0vLRxXrHIIC0eWlxRxSsQiKMClRRxRYCYo4pUUcUAIijilRRxQAmKMClAUoCiwEgUYFKijikAmKMClRRxQISBSopQFGBSAICje4FBZtlEnyFKAprGrNt/wClvuqZcFR5H7NwMqsNmEjyNWODuRVbgB9BY/6f3O6/hVhhawvVC2av4zaReYa9pUlr3Succf7cFGNvChbhWczkFhpvlAI23nb76uOw+Ov32b94YnQECAoHytooUHZ11JM+HPidWdiUqs2SOY6HrWP412SUz8IKoJ+Rp+Exj5tNbT5LRJdRqWjWt1bwwim7lsagiQdCD06EVk0pbG0XKO5xC7gbtl5t/ES4neyHS4ndDZlK6OsHca9QK03Ae3gaFxY8r6D/APRBv5r7VsONcCt4gZXAYTrO4zOrOwbcHKmUdK5lxHsi+H7wLG0VVvllrRcmFdd2gKZKjxjlWDhLHvE3WSGXaZ0g3JUOrB0b5XU5lPkR91NTXOOA8euYK5pD22+dJ7jjbMsjQ6bx4Ecq6fgLtjFW/i2Ggcwf4T9VhyP2eddmPqE18kcWbpWn8WNAUMtPPhmTcadRqP8AKqntRxcYWwbgALkhUB0BY8z4AAn0rdzVX4OZQlemtyzWguIWYHePRdT6xoPWKxXAOOXbl63bxDrdW8CEKwoDqgdlKruASV1nVdOdbiyANBoOmwqVJSWxUoODpjouPyRf7TwfUBSPtoUsNQqaKtGDAo4pTCBtPhRqNK9U4hEUcUuKEUgExQilxRxQAiKOKXFGBQAgCjApQFKigQiKMClBaUFoAQBRgUvLRhaQCAKUBS8tHloAQBSgKXlpQWkAlVor9uUb+k/dTwFGVqWNDPChOHsHorj2uufxpePtBrTKZgiGgwYkSJHhNQ+z+KzWvhxBtE69c5J28Iqdjf8Adv8A0t9xrCC+Bvkf+Qw/F8BYw6KVMuWuBlbXRWZRsJ03nqOdDifaL4qjJG2a5IIl2jMB/LoI56Cj46AbJbOkh3ADW4uPJJlifMGI26VlFxBgiRBGsCPuHKuKez2PQhUlb5O0dge1jXvorqpbt2bMi4WiQpA7xOg7s+1N4v8AaCpvOlm18VVnv51tggRqubfnrp5c65KvEyE+GG7h3keObn4/dT3A+FvjLhtWMjuRmAZss5ZJ29azLq1udIT9pdkjWy8dQ6H8RVvwbjlvGqzW1Km22mbL8xQqD3SZ0Y1z/h/ZIIMLfvlXF3EW0a0JgK2Yd5idTKgRt51vbNoW8VdVQFU2rRAAgDK11TAHpWsE29zny6YrYoOP9lEYzbAttMA/wlUtyXeNiWET4zWY4dj7+BuhgCpIBKN8rodRI5jfXl711O4uYEESCIPl41U8Z4GuIBDaS0l9JUBMoC+EgEjxNOeBPdcix9U1tLgj3O01sWf3i030akC7h2bLdtFjobD81/kMqQNMsEVzXtVxw4rEO2YtbGlsMAvdEalBoCYkxzp/iOAeywW4sSAwnmp2I/XKpPDeyIxaXGsXVF5QT8BplgOYfb1jeAY3rlqtmdya5RF7EXox9nTMSTlG2ptsAdBXYQjndgvgok/3m39hWG7HdhCbIxbXb2GxALG2YACKNM7KwkgieYEGtbhsViEC/HW1iEeMl/Dsqsw6m0xCv17h9DWuPIoKmYZ8TyPUuSd+7r1b++/50KUMRb/5ir4OGRh5owkUK37kPZydrJ6MoFo8tO5aIivTs4hvLQy06BRxQIay0eWnMtGFoAby0eWnAKUFpWA0FowKeC0YWiwGctGFp7LQy0WA2Fo8tOZaPLRYhvLSgtLy0YFIBvLSgKWFowKAEgVX8Y4ymHEQXuHVbYgSOpY6AaVaKtZXthdVL1pmWQq+pgyRHkftrLLJxWxthipSplf2e7ROguFsO7qW+e2pJG0ITsw18DqetXLdp1MqcPihKn/hE6HTrWN4Lxi6CyW+6G72UlBLLAmWB+qdK0lpsWQjtcABUCVuAnYkd1bKnXkMx6TOlcuObqr/AGOzLjV3X7mZ7RcX+MUYIwUlipYEAyqBoHPvIdjzqkO8xuNx+NX/AGmwDW7dlnuhiWBKAuQpZQ2YlnIkxyA251n80ORG/Pppy9qwyXe50Y6rYcVAy94T0PT1q2wfHLyJaS3FlLYBAtQGZ8uRrrmZzssg7DbSqi1iGUbCD+ta13Znhdu5aXFYh7Iti+ls2TOZlZwrsxkQApJ0nQHaKgtlfe7Q3SqorXCqPnUMwMEMWVoGx1nzNbvs+mLXEKcYZa7ZfKJBK5HtmGgR/GetQcamETC463YNlZc/DyspZ1AtuoUzLAGR5g1ffv8AbuXsKVuIzEXAQrAkZrebUDbVK2gt7bObLK1SXsuqKKdigFrazkoq+L8Gt4lCriCYhwBmETEE+Z9zXNMdg72BvCSVYHNbuLpIBjMp+8eOtdiC1S9s7ds4S4big5YydQ5YKpHjr61jlipbnTgyuDrwTrVi7dwNyyWVb7WWt5oIVWuW5XQcgHA9K5Xw7G4rhztYuLK7XMPdGe24PMDaD9YfbtTnE+1OKs2e5fdXd0UHRiAstuwM6LB/qq+4Nxm1xS0uHxpC4gaWr4AGYnkQNJPNdm5QYrjyRfg9DHJeRNrjOCIB+NxCxP8Awrd4lE8EJMx+fKjqtxXY3Fo7KLJcA6OkFWHUSZoVjcvRvpj7NTkoZak5aPLX0mo+ZoiZKVlqTkoZKNQqI+WhlqSEoilFhQyFowtO5KGWgQgCjilxRxQAiKMLSwtKC0WA3lowtOBaPLSsBvJR5KcC0eWlYDWWjy05lo8tFgRMbcKIzBSxA0CiT7VzDFPcxL/SXG7uvp0AGgrrWSuUYXS4R4flXL1Lex3dH/t7CwXA1zr3238K3tzsst21bRb5H0hkhVeCitKmdOfSsk7oAczQSjaQTAKtJ030B9q3/Z5VtWrSfF+IzXmJJGUw1thMEydbZ1rn4OtylTOeduOB2sIEt27ju853zBQBOiwFA1iT6jrWUvWTnBGo0J9dT+XpW2/aTbBxd3qFQjXaRbH3E1ib9sgghgNtJ1MnlUsceB/DjQABJBYywAmQNGJMGI0B5sd5in7WEcwTEAxGdRGvITMazpUS3Znw6nn7TWv4Jg8OtrHBsj5Q62bzkb5WyBQTAYxOlJRscpaUFgeymIZb4uMLTWlDZCFctKkqM6nQHL19K0/CeHWks4K8iw5e2XbUlviIyMCTyzMDHhUqxxjDm9cY3kAuWLQMsIzKbuYecOKr+HcTt/uFhDcUXUe13JGbuYhTt/SK2jGKOWUpy5+7G2WlUQpUVozmTBUbH4ZbgAdQyKyllOxk5dfLMT/ZqUBS1s50cfWlZ9I+8mssrqJvgjqmUWP7FYO4pRrWm6nM2ZCREoZ8BoZFcv47wG5gruR9VP8Au7g2cfgRzFdst3SwDEQSASOhgSKj8V4ZbxNo27qyp91PJlPIioeO4msc+mb9HOMF+0DF20VJR8ojM6ksRyzEMJ6TQpvFdhMUrsqKtxQe6+dVkf0nY0dc+mfo7deJ+UbgJQK06FoRXsWeEMxQyU9lo8tFiGPh0YtU/FHFFgMC3Q+FUiKEUWIj/DoZKk5aGWnqCiOLdK+HT+WhlosVDIt0eSjd4PhpJnaSQNPT7RTgApWOhrLQy0+FFKAosCOEo8lPxRZaLENBa5M4i+46Fh7H/Kuvi3XHeOl0xN7JBYXbgAP9beXKubO7o7ejW7Q9iL0R3Fbl3so0BJiT/W3vXQOBYhSiEWgpDKAwbNoxK8jH8Z965Z8fEz/APVPxNb3s/jcWEtyiMvxLQYrlJCm6gYjKehPKsTscHXK/Uw/aR3/eLpYyczLMAaISo2jkBUjha2C14XXyr+73Qh7veuB+4CSDqRrIjbel9sLUYm9/1X+1ifxqF2f4GMXetWjcNv4gbUDMQVUtET0FLexWtNsr7DgTIB0Ohncg66cxPlU+xhfjs73L4DQDmdXJckbDKDtoNdKruKYb4V65bBzC27LPXIxWSPGPtrW/s1wNi7imzWgw+FKi5Dw4ZZYAiBufKklboc5aY2PcG7H/ABLln4t0hL9pri/D+YZCgKnMIB+k5TtVpwvhNtcBizkDXbTXgLhEt9F3lg8thtVp2ecC3gJIlfj2jJ6Tv/2hTnCcuXiNssut26RJGouJyrVRSOaU5P7+ZpbZkA9QD70sCovBHz4ew31rVs+6A1OC1pZy1QmY3qTYWAJ6a+e5+2qDivEHGLwmHtx9MbjXZExatry10JYgT4VfXXgbE6gaCdyBJ8BMnwFc2Z20ju6aLUXIaC0oClAVTP2iRb62HR1Z2ZVJ+UhRIYHmD+Irds5VFvgt6OkfEPh60dAintDSlxVQeOZZN2xdtgy2YKLigb65CSNPCrLBYlbqhkIZT7+oO1axmmickJJsdIoopzLRhKuzIRlowKWVptryDdlHmwFFhTDijqFf45hk1fEWF87qD8ahXe2WAUScVZiYkNm1HLug9alzRSxyfCLqKGWs2v7QMAQSt5nAIHct3GMkHkFnkdSKI9u7H8FnGXDEgLh2loIBCBiM28+VLuR9ldmfo0+WoPGOIph7ZdyoA2zEiesQCTpyAJqjftswj/8AgxqhjCm4iWgWgkLJbQmOdZvtbxi9iHth8E1tUDfNctXNXEAkAMBEc+tTLMki4dPJtXwX3D+JjiNm6gYJcIywJynfIddcpPsasOw+Ge3YdLilWW6wIP8ASvuPGuX8Lv4ixdW4FtiD3l+IgBBPeGUHb8q0p7YY0Lm+LgFMLKj4zORPM/LIB6+9c8ctSts7MmDVGoo6cEpQWuW4vtTiihK8QtBo0RcIR6G40x5gGomK7Q3ih/8AkMTnOwWxaRBrqMwIY6c9Kt54mC6Of2zr2UUrJ4VxTF8TNxSTi+I5z0vqlsa/UUAxHj70zi8ZbdCCMQXO9w4q6TvrCGVE+VS86KXRSO3Ym6ttSzkKo3Y6ATp+NcZ7S3VbE3nUyrXGIPUEzOtQ8Vi7bpBw9sHc3NWuMeZLmN/CKYxmJlSIYidACNcw0A02HSTWcsqlsdGLp3Ddjjfl91bfs6xNk7aAHePlYH8Kw1tDA/Gtl2fTNYuLOptOP/E60jRlX29WMVeH8wP94A/jVf2T4gljEYa5cYJbR7mZzyDWiuunjU3ttjVvX7lxQVVwhAZYPyCDvsRqPA1mcLZLlQHy5riJtIGdozRzirvcyUfgkx7tOp/e7xBOtxmkqVnMc05TqJmpPAcI19xaFwWS8985gNATDRyMUO0HBThrty2bodreTXJkzhwSSAWMZTAjWdTpFJ7PYY371u0zFPiOqZgoJEmJg+dLyVtpL/hvZQvlLX1CfHbDsFAnu5ouAn+E5R71f9nOzuGTE4q1eK3Vt/C+GzsF0dSW0BAOsVWjseo+Nmuufg4m1ZIAUZrd17YLbGDFz7KvOE9lsPb4hdsMvxbYsLcQXDmg58rbQD7VS/4Yylae5o+yZnB2NZhMs/0Ep/61cZaqOyiBLL2+Vu/iEA6KLzlQPQirqD0rSzmkt2QcXpctH6rf4wQPuP2VIxFnNkMsMrZoEQ3dZYaQdO9PmBUbG/IW6OD6KwH4H3qyUVh+KZ1/gxV93GghO9V/HRlS2w/hv2PZrq2z9lw1bRVb2m0wl9vqIbn/AGyLn/rWrZzRW5YRQpWYdR70KLDSef8AhF69ZV2F2wtwnKuZhdyqXUMYBIPdBPPYeVTf9u4pVKjiCd6D3cOBlJuS5BKEsSJ3015VnLQpUTsK5O5JcHqvFGXJfNxp+ePxjtyyqqJrpJAgmJmNNRuKj/vNmNb/ABK4f58UAs+IA28KbT4Zwx+iUPsLpZR3gwYgA/yk9d6iJYnZ19Ax+5apzkSsUF4Hrt3CkTcw9y63NrmJuiTzOVYjypKXsPuMHYY/Wc3HMDQLq0QAAOulD9xJ0lj5W2/GKVZ4azMEGcsdhCL7kvA9anVIrTAMY5RMYXC+AOHRwvgoeYHPzJNKtcdvBiU+GhgDuWbSCBJEDL4mm2wShirMQQSGGYGCND8qkHbrT/D+FLduLbQqS7BQWa5zMAwqD76aUxPt+hNzj2JJDG84YAgEEAgGJAI2Bge1Rb3E7zEZr1xvO459ta3dv9mjc7tseSXW++4Kl2f2b2/4r0+Vm2P8Wamsc/JHfxLj+P6OZ3MQT8zE+ZJ+809w6zauMRccrERlUMSee5rqVr9n2HG9296fCQf+Nusb2+4cmEvW0slgCgJJaWMk84k7b+VHaa3GuojLZGcXDv8AUb0U/lQbDP8AVI/qIX7yKsezjI2IRboVlOYH4hOUQpMn2qOmXJGVZcKoJ0IPxbbSDlOuWROmk77FdvcrujK2Dza2P7an7Aaft8NZx3CH/oW459Qqkj1rWdmMa+FurYvAKHCvafkRcEjXmpmPAyK3GDsJbZrqZUDSboJgAgameW01WjemS8jq0cgfhL2wM63hO30LgHSdC0chNJsYMXDlVbjHaDkt/wCJq6N2+tC5bVwrPGYiHjKcohgswx09jWf7DWktYgtfKQqgqx+UMOnVvz0qnBERytrgzeOwy2lANoy2oLXZ02MBVAOoPOkYjUW2VYm4vdktsdBJ32q541ZN86Ed3MM2uoLM2xA+tyqI+GGa0qtJVgXI5Hw6nypNItNsh3ECtqMwDbaiQDsSNa1PZkCI2lTzPNft3pzF9n5LOCCGkzuJOutI4JbIcAk+Qgc46TyoJZjeK4xWyhdAFgzuxBME/wBnKPSq61dI2+uradV1H31K40wzZR8qM4UQPrnp41BS5lFzqBI85poTLXiuMuXbrteQB30IcEFZEAjPquhmfWovDMWUuW2Q98OpSToGDAgnTqKvu1fFBexOJfIB8S0o1iRkFs5lnZoSPUisnZILCWyjeQuZh6SNfUUxLg6VeGPT99DG1KfBu4jWZ0DI1uE5BBO23OrYYPGDiaJdxCLcfDtF23bDdxXJyZWAEyJmsFhu1ptLiEUZ0vW1sk3BBygEaZW3AJ5+1WOE7bEYi1iLrXrzWlZQrC0oh1IIDIFMSZ1B/GmZuLOo9lUKnF22YuyYkyxABbPatPJCgAfNyq8unKpPQE/5Vxrs9+0BcGLgWy9z4jK3ecCMqhYG+kAe1aPst28vcRxQsiylq0iG5cMl2MEBFB0C94g89qHIjtWzZ4u39Ey9F+4b1Y2V7q+Q+6qviuLFqxduttbtu5HXKpMfZXNF/a3iT/wLP/n+dRA3yxukdL7U8SuYax8S1bF1s6JkLFdbjhFggH+JhvG+9ZHi3FOI3beU4cqt3uERbSQ8pAY3iTqRqVrKcU/afiLyNbNu0ASDIDEyjB1iT1UVB41+0nGYhcvct6q2ZBDAowdSCdu8o9qtszjCvBq7FnilxEezbLW3RWQ/Ew+qlQQYKSPI60VZG1x/GqqrZu3BbCqFAu3VAhRIAVwBrOwoUti6ZDsYMNlCZ3LkhRCoGKxIktp8w5c6TxTht62k3UKIdoAYesHcc52qU102rdqFEh7hGfcaWtJ0qQeP37ymz9E6MJZWt92fAkzPOdNfesU9zpa2IPAmIkr3xtkYhRJ2OXrNXwyOEyuqsttMwdgo1UaHfqINVmBP7pluPbtZXLKBLNOUQTDEyO9EdelaDsMFOJuEgR8JdGjTRIj2qmQiBi8KoAz3Le8GGMg+BjvCaTdwVkAZb8MSIDNoRzlgO76710z41oc7Y9VrK9te0ORVs2D9I5ElYGVTpoSNSfCkgZBu2EuaqUYNzju6nUSelKw3DCrZrXwsyGZV1BBGs1QYnE5U+iZpUx8uUmQFLaE6yfOpOE4lcFsH5ngZiVnUOd51+WPeih2aa/xPG2WlmbXXUKynbpP2RUiz2zdR3rQc/wArZSf7JB++symOdXGZpGoCckALZxtsCAJnajul7pDBVIY5oYE6z9bkp6bHpVJteSHCL5RZv23vJLuYzE5bQtfLA7oz59RvP2aaVk+0fGWxbK9wAFRAgn3PjWhscOkfSBW1YnIp1nkSG25RHLc1NPC8OgDMluPFQ3Xad99vDwqrZOmK4OfYUZjqTs0eBgxt4xV5w20qDNcAJAYQYIGZMskdRy8YqxxOKLDKoyoP4RAnoTGlV91DPfiREIPxOn3UD5LDGY4X0sq6iLKhLYEgwFA1I1/hBin343fXRbhiI06fzNz9arLdqNTy5fryNKuXBpPsCPXTl1nxFDBKhy67EakkDYSdAKSoyg7T7x5VCuY6AYAPidhpvUL4zXjBOVee8sPLpQMfxGLLkrb+XYt+X696sOFYVUUEgzOp56Sx19I9fKo+EwgGggDQHkD19NhNXOEt66a6x6kgTpGg2nwNIC4weI1MHQiNIM6agx7+lJHDyt0ONVMac9/tGu9FhYBkTBO20ACNzU9ARJ1IHlIy6Qefh6e4ByXtKwGJuqBGW43vz5xuCfWqomJ35T+prpnHuyNq/L2/o7u55I5/mEHKfHxNZO9wRkYpca1bIGzswO++m48qdiKBJI5/btzqxwfDLbJnuYg2zzU2S59w4/Crqxwq2YPx8KpClWlrusggkQhnQ0u7wi2058ZZ13yWsQ/t9F4UWBmsdhlUlbbG4GgyUyR4xJjY86ashiYjl/nWobhmGGrYljH1cK//ALEVCv4LDfw3bx8rCD771FgVWFsZ95Uczr11866l+yHhItpiL05s7hFbaVQSdP6nj+zXOXsWgO610+aIv3XDXb+yXD/3fB2LcQQuZv6nOdp9WqZcAuRXa7h93EYS7ZskB7gA7xgZcwLDzIBHrXFsTwB7IY3C6lCQVNuCSGCkL34IlhrMGa79VNiFw+dxiBZImV+NkjWJjP5D7KUXRTVnD+KcM+CygsDmE7Ec4jX9a1A+ENPm7w01Any67/bXe24vw9P+LhRH1TbP+GonEe1+CyMq31nkFVzqDI2WnqFpZznhlhvhJNu5t9Rjz8qFdEX9oODgTcuTz+jf8qFLUPQznvDsPZu3rYBL27ZdsrL8y6ZQ3Kdp5U1xGyLF4kAd5QwVYGWRMEDbqB0IpPZIZ8RkAksjAcumxqb2vKLdBIGU24YgBmzAFQwE+XTakk6LbVmix3Z23fwlpCR8T4aujgCUa4MxkblSdx+I0zOLe7YJtiSx0CqguSyqFaBPe1Vhtzq0t8eezhrLgC4XAUswgQgAWMvkRHga0mE4VcusYAtAzJUd9gSd2MEiefdHRjtSW3IS9pHPL3aLEW9bj3Vg/K1pQe9vIMGCaV/tJ7zCVYtEyco05RoTvymuhcY7PYRV+kt57gYKiSRnMg5yRGYd/mAJX1qFiOAfDAuNbGSYEQXkydcoAgQdqq0RTMpwtIGco40Yg5gCdZjKV16T0I9LXDYNHLFtAdxn0nzjf9RWhxOHCgRbmRo0HVeqjbp9tRmwZJjK8eWXw196B2V64O3uU1DbknYgfWJnepa9AAOX36/bUgYFtBlJ8yCINFicMyIcoEwfIekk+lUiWNX7otEFgM2kAEnU7SOnLx1qouXPiEsfE6HQDXRVB8P1EUzdfvQ5zMTtqY33PIQfGdelLRtFBB6QNp8tuQ1piElswETvOuvsTt7VFv3AAeeXmdtOp3O4p+5e7p21AGhmR6ePPxqvxF6dARp/DOgA0BHX1M+FABpiIHITuRy0+wf6UxfxAHeJEAaQBrPhvz2PhNNriAf93JeQA2hB6AAjU6freiXClmm5B1nKWmPP318qAGIZz3hoNhr5yevWrTD2tyBl9tTz19qTbSVlgY/hOvIciJ10j1qRg1iVYETI/iOhiTOvMzQMkWF3HQDaBDHXUdNKn4LaSToDGnjGkc5G1RbluDI6CNSZOxHT9axUy1GVY2M89P1vQImFobTUQQfEafhNTrN+II/y06/rpVW7xr+txP8AiqVYOnn0jrv7/jQFlg8HUaawfDXYgmmsbgFuKq3FzDlIGYT9XofCm1aNPv5jwNSrF8ZYYkCN+h6nw+7xFIZjOKcDXDgOZKfWRTp4MBsT1qufiFn6x5z3X5f2a6bAbTQ9V6jnvp196zfEuyFlizW1K/yhio9Pq7+XlSAxpv2zoH8NdNfWowZfrrtOjLV5iOy4XQi6D6N9s6+1QW4HH8bAc81sa+RAMjwpgDgXDxexNq1mU5nWcpDdwd5pjbug13Oub/s44PlxD3WYNkUgHIFOZ9BrA5BveujyBqdhqfKpkNGQ7SduLWHdrVlfi4gHK0gqiR9dolomYXx1FYTE3/3gm5i3d7hBjKVVFOkBVI0XlpqYqvx9i9cvXLhtmbju5KuwMM2aJWY6VAuYZ1JzWbk8u+0A+Mjve4p0K2W1/BWzAQqvUm5mnfaQOo58jWcxlxhcdVJ0ZgBodAdII30qRctwAPpU6ksGJ+6BQeNTN3+UFQRpzLSTt4U6QWyXhcCCik3DJAPLnrR1Uw31m/un8qFFCs1/YlD+8G5Ei3lB1AguWM67/IdBSePYa27q91nVe6GKiSA3xWEJ/ZXXzMGrbshhba4XE3bxCZAGzsCcq7DQamYYCOlVeMV7uY5Mtq4odczAMVViEdpkW+7cEqJ/KIu4mrXyLHjvD0s4Vba90W7oALZphvivBGs6Rr7RXU7bAL3dBzPOfXc+J/yqiv4G3ibSG6udO6+XRJbJlzll72inrrptVkoNzT5R5kkD86X5he1C7dsOSTAVd2+06/earMXi/i3cmkRoNJC7GVkH/XwqZxHGR9EgBEEEk6E/VEb+O0welR8FZKoWPzHruBvBj0oFQ5iMQJGukR+um1MfFB2n2NEzamdjqT9p8dqaL9NRB1EfdVIljpfwPtSAfAx0jxikZj5efKeh6bUQJOmg6fr1FMRS8X4bIzJCqdZGvjEjU+XvWdv2mSVMNrrGpjUd5ttipj1MVuLrxB211Oh3Ef6VS8Rt2ldSxgSSAO9Ok/IDLa8o0kdJpoDMXJaFWZ0OckxO2hG408Nqh3ULsVUARuVhc8aeg1Op+zWneIanuZoAJAMZVAObvfWO2njRYRoVtBqQCrAEz3jsR6SOvIQQxEq1g1RRPzTGs/KfqgcpPKZPOnFUfw7c9SNNog7GI0jlQUDWEhR/HGxBAnxgmNhy2pzDISFeD3jroBMsdQTuDG08qAFW2iFyn5j3dNonwkzG/U7U7lgTBEc+XWYJ/Ln5BsBs8aAjYHqBIlSZgiR4fe5iFEDuiftGhExz101/GmBOwq76xG2nPLJMHQ8/1MKS2ZIJgmNtD1UhhrMCZ86TaIaN8sCZ6jnOn5aUrEx8pkMQfdZMqYggRz5fYCDt3iwkkyNTrJ07sfZtvTmHvQxUzEDXkNdT0/XtF4eSdJExAkGMw0Og8T1py8xzZl11kgEyIjfx366Eb70gLFbgOkAbjkecggU/auR5g/rT3qttYkHSdvT/AE9NKfW4xEAaTpBLe0bj8zQMsbbRttuOo5kafrapNvESdfTX7KrrF1dZgRodNiTExvrEz4+OrzKdMus6kDWB4Rp+dICZdAYQR4f5VCvYOZiD6ajfQmd6ctsRvt12nbnt/pS2vZZ5xGh8dhvzoCy07O4fJbJ5s32L3Y9wamcUaLNzxUr/AHu7+NO4e3lVV6AD15n3qJxhxlVZ3M+g0P8AiFQWjFtwdPqx+vzpDcJA+V2Xl834Vf8AwpHLzH3Uh7YG8D/OqsRnf9mH/mE+DAMPZp96Rc4fcP1CP6FHpAFaFlHn6TTcp4dOXLQg9NdKBGbPC2/5No/Z9k0VX5vW+eb2P4ChQBQYb/69+wpD3ntREmYNtwTnZYgG8dJnaPCv4Pe/dMnxlzsVb6Mqrr3sskszGAMgOx8hQoUoLYqb3NXwfj1/GE2sKLKFQJc5mCrIAEFUk8tjUDtThsThjDYhna5M5XuWxl72UBQ0DUnQjnvQoU+HQeCjvW8WDaV7lws5aJuyGy6kAxIMdT7VPPavE2cyOFcrzYSQejMHGaBGsbjnRUKpbkt0LXtFinjKlsMYEZecbBjcPj0qVbucQdZEKSY0NrQz3gAwaeWs86FCkwGEwnEZ+kvKFaRqdfH/AHYH31It8DxJHexBLKTMPdiCNABIgiDR0KLCiM/Yt3+fEuw6Fc2vTV9T7VIs9i7KwGd3JBgEwCfIRHvQoU7CkWg4dZACIirlkqCCTKnUTOk6azy5U2mCS6QFI0Pd/mYQdVKxuh3PLyFChQFB2+GKI7pBchTt8wJzDViT8sbjw8EJwsAssZcqyTJYELBmCw8DsN4g8hQoER/9j2jCxLwGhdJAyaHaCFPJo12p5uEhDvEkwNdDEESBOuceUTvQoUWOg7GDBYQZzZWUCQSu6GdAp18dhtQxWCzOVDsM8GG7wKjNGnL5Tz5e4oUCG8Fw1kIEeIAI01KgjMIjMF0051ITAuzEqoJjcQA0SGEtJGmUbaxpA3FChgIuYZlGYk5QchkyQSGbUazppz50+MJ3NCJgRyESRqY8/HSioUBQr4EMxSOoETsCBJ03ygnw6cjssWOVSpZd+6wExyk7d0+pHjQoUiqHVGUSsQWAIMkTJOsQTOus8x0pPCscl7E/CDA3EhrgysIUd8Qx5TkEa0KFAma+aoePYg/EyjZVHXcyT9kUVCpRRWSSNGmZ69RtNJYHTz6xvMbdQftoUKoQiQQRHnrPPmfejXafKTHWOlChQIbkHWJnnQoUKB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130" name="Picture 10" descr="http://revistanorte.com.ar/wp-content/uploads/2013/12/fabrica-de-cemen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 y="4424198"/>
            <a:ext cx="2455441" cy="187220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lapatilla.com/site/wp-content/uploads/2014/02/minero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2110" y="3429000"/>
            <a:ext cx="2181005" cy="1604094"/>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4" descr="data:image/jpeg;base64,/9j/4AAQSkZJRgABAQAAAQABAAD/2wCEAAkGBxQTEhUUExQWFhQWFhgYGBcYGBsXGhoYFxgcGB0YFxoaHSggHBwlHBcbITEhJSkrLi4uGB8zODMsNygtLisBCgoKDg0OGxAQGy4kICQ0LCwsLC8sLDQsLCwsLCwsLCwsLCwsLCwsLCwsLCwsLCwsLCwsLCwsLCwsLCwsLCwsLP/AABEIALcBEwMBIgACEQEDEQH/xAAcAAABBQEBAQAAAAAAAAAAAAACAAEDBAUGBwj/xABFEAABAwIEAwUGBAQFAgQHAAABAAIRAyEEEjFBBVFhEyJxgZEGMqGx0fBCUsHhFCNi8QcVcpLCstIWM0NTFzRjc4KTo//EABkBAAMBAQEAAAAAAAAAAAAAAAABAgMEBf/EAC0RAAICAQMCBQMEAwEAAAAAAAABAhEDEiExE0EyUXGRoQQiYUKBsfAUUvEF/9oADAMBAAIRAxEAPwDWDU4apA1PlXbZxUVHuAJB/Mz5tVnKq9RxzEd33qe99RsrsJJjaI4RBqMNQ0nT6J2TQg1EAjATgIAANThqMBFlQAACfKjARQiwIw1FlRwnhAAQnARGyIfL6T+qAK2H1Nufwe5WAFXoNioRb8fjq0/8ldypJjYACLKiyp4QBT4i6Kbrxm7oPVxy7+KxsMWZqAD5AMgG9+0a0RvufRbeKP8AMptylwkuMRaBAmTzd8Fl4A2a4M1exvIw3KZ00kndZy5NI8G9lScyQfBSAJwFpZmU8G4GY2+pVrKq/D2m8ztqfoOoVwNSTBgZU+VHlRZUwM7jDT2FWBJ7N8f7Ss7B4WqX1S6pUkua4hnZsbdgG4J/DGuy3q9OWuHNpHqIVDhbpfP5sPh3evafss5eJFx8LMnF03tqMAz37YS4gycgPvZdgJ12WzwenFFgmcoLf9pLY8BEKhxoNzMzH8dSegNJ+8W0Wrwwd1w5Vaw//q4j4FJeIcvD/fyTZUsqlhNC1MiPKkpISQMx30wNkBaFbfR5qSlQHT0uudTOhwswK/vuBB96jeLe+FoAKvxIN7Q96Dmo2598dFd7MrSMjOcaI4VXh7NdLxp6/qrlRtj4H5KDhl2A6yG/9A9U73JS2ZYATgIjt1MfAn9EmmRPSVVk0V8TWy2F3HTp1KvcMrEWc0Ecy1ebe03tTQbiM1Muc4AtJl2VptoAROnrPVDw72wxNnhwLJjvMtPKbOnzXhf+ji+pzS+yVJdj0/punCO6tnsWI4U1zC+nZwElux8ORWMAp/Y/2pp4iGHuVRq06H/Qdx0N/HVC5tyun/zc2WSePLzGjm+pxxi7jwyOE4ajDUQavUs5aICbkHkf0/dBgjI8cp0jVoH6IsQLn/T/AMXdPBDgGRI6RpHuveOam9yq2Bpt/mnxO39NM6+SugKuG/zd9edvcO3krmVNMTAhOApA1PlRYGcJz1HBwGUBuk6DOdx+b4LP4cHijTlo1B150w86q0GtfSGamZqvmS3UVHzqJ0YfgoaQdlIJiHHQHaht5KGy0bgCINR5U4CqyDOwDRmcO7PT/SzW6v5Vn8LrF1WqL9x5btFgw+MrVhJMbRGGp4R5U+VOxETmEggGDsdYPON1zXCsA/8Al96mSaAu+kX+4QIvU/qGkDouryrnMHj2B9M6hrMQ3Vo0qs0zOB0b5zaVEuUXDhlXjGCggxTEVWCQwD3wWzr1W3wuiG9q0DSqZ6yxjpPque43xWi6RmvnpuiaejSSdTNhyXRcIr531iGuAL2uBcAJmm1thM/hmeohJNaipJ6S9lTZVLlSyrSzIiyp1JlSRYGM9xdzCYUn/Zhc7/G1Pzu9UP8AmLmgk1HAbnMYWSi0btpl/E4gMrZHyJLCSL+6Z+YXTDhpczNSfmH5TY+XNeWVfaRgc+oc9QNuXdm8iANS7KREbyuh9nf8TKENzUn02lwaHGCD4ZdNtYFxdedmy/UxnqitjqhjxyjXc3sW7uunlpog4ZTaKTRMGG/9ICLiXHGd8RIJsfeBBI1Fin4ZxCmKbZIECTtbWy7YzupIwcUrTAxVQNyz+YC0byN9pIVOtxJjaQtmJEZRbaLnZS18W2tUlwIpA2ad4/E6L/RS8f4ZTFLtKQiILhqItcTfUj1V9Qjp7HllH2TtIeQ4AgeOlyOi1/8AL6baRpRmaOfOSZWnjKmVk28JH3/ZRcK4dUxEOGUNJEnNcNO9xrY81wSjNyaPThPHGGoi9nm1BWllOQDEgHLBEQ6Pd0N+nr6KW+aDD4QMaGtENFhp+ikDDz+f1XTi+njCfU/VVHBmzua01tdjZUQanDT9n9kTWH7/ALLq1HNRTxrN+h+Y6eKDAMv51bx/9SRca2cpuIt7hsd+X5T06IMK3vkx+Jw0vcA6z/SpspLYVVo7Vuk93xuHiyvZVWrz2jdb5dhzP1V0fdkahUCGqrxOrlpVCDBDSB4kQNbauCu/eiz8YZe1sE5qgtH5Wipuf6PihyBRAw7QXUmipmDc5/DozuDQf1fBZrwAHZngAOfOu1I2uYHLRafCTL3d0ghrW3iSTLzo47PZqqLXsHaglstdUtIt3HbFylspI6LKnDUd+Xy+qcAq9RFGDwRv87EWF6z976DaOi2zA3CyeDj+dXAItWM20JbOvmFsCM0ZhMTpsD+6lPYqS3EGp8qg4ZJo0iTJNNhvrdo1KtZT0T1E0DlWPgxD6X/3sU3/AHPe/wD4rbg8vv1XOfwh7Vkvqf8AzVQagRmo1H2AGul77pORcUHxguy1T+Fve0/K2oZmenJadFv8+qP6aR9c4/4Lm/aLBtFKu4mq4hlR0TqWsq2JABi3zW1wzhzKWIqZS9xNKnd7nOPv1J1sNBoBvzKnVuOvt/v4NXKllTuqtBDSQHOmATcxrA3hFK01GdAZUkcpIsKPH+LY80WZmjMSYAmNtSsOljKrpL3TJs0Wb6f3S4hWL3FzrAaDkPqoqADddfuynlG6SXJ1Ps5iKYnNmLuryG+AAIAVzE+zFHEE9lTi+YsFgSRctIi55brneCVP5kn3WtLj5C3qbea6bgXF+8XOMQRB6WEeo+PgsciSNoNlaoYAF7EDW9o33UhMCm3+gE9ZGf5u+Cse2dGG9tStmILuTXmOWxj1noqFUnt6gJOVuRgHLK3L+gVLIm0Z9OkaLKq2cDipHZvuHU3NHmJHyH+1ZOApiYcPwuMG0gAmx8kdIkPYAZ94nxbmA9QPgm0CKvF+D5HZdWkWjcbHx19Ctb2RwwpUi92oJDgR+DM4Ojyh3kFbxtMvpgxoAZ6N1NtoJ9U2EAbSpRANQkCdJfkIafJmXxKmrdlXtRqZQkAOi8uq+1eKD3NFVwhxGXLTMQYiS28c0B9q8UCCapufyU/ymPwc4U9RB0GesFo2n1UlB5aZBXk7fa7F71nf/rpz/wBCkwvtDxUudIOV12ZKbKmUNixhpAJEkzedNk1kTQnhkmeo8RrZmOkC/wDbkeaz8EZc2N3EkwJu1+89OS874l7W42llFV72ZjbNRa2Ygk+5oJF9pU1H2hxeVmQvLwTJ7JptcNvk6u9UuokPpPzPRsWzvtN7Zd40e3YC6uhvX5fReUYz2nxcxUdBjem1pAJH9Mi4+CM+2mL/APcH+xn/AGo6qD/Hkeqgdfl9FnPpk4lsPgBlQwb3JptB9A5VfZji/a0WOquHaOEnQDV4HLZq5un7TNPFHNJmmIYMobUBaJc4mL7nSfdRKdKyY47dHWcJb3iTvUqjl7gZTH/QqLKlP+aLWqVdBv3xqN1Y4NjGRT7wBhxO13QTtzVT/M2A1NTL36AbudvtruqbJo6sN8fUp8gWTieP02AQS50aDbxKx6vtFVJsQ0eCHKgWOzT4YIxNUQYc9x2iWSPk4ei1XvDahJIAFOSTYAZt/Rc5hPaWoCM7iW6OjW+48Fq8WrfxWCrNIzgsIkAjNbQyL723BUa6NHjs5Sl/iNh6badJobmphrHl5yjutAlhAIPhZb/CfaqjWGZjmuAIBAEETYTG3XTqvE//AA+GVASQWbMO5HPpv1V72c4m/D4kuewsY9zWxFg12sHaCAY8NIXPlTyL7JO/7sbrHo8SR9Asc1wDmGRuJ0/ZYeIe1r3EuAy4xupj3sM3n/rWfhuLtoVM9R4FN0SdhmtMcpMjoqHEOIcPc6q9zqDy6vTcCWtJNPLTD4JGkhxI8UfS/USyY7kZ5MKjLY1OLYlj6dVgq05cxwjMCTJqiInUz8QtnCmawPOg34On/kvN2e02CdDWYZ5eSQA1jATL3QBDpJgtEdFJ/wCJ2YbI9uCLP5IaS5pZnBLCagIbJBym/ULp1mfSdHccQdGOwoJ/BW9SGD6rdyryjG+2zn1qeI7FrTSzNDS8kHMNT3R6dEdX/EvEn3adAf8A4uP/ACCOog6MmeqZfuUy8l/+IFY++6mHbgU3R035J0+oiejI5B9TM+wzQbwR81oYprHZMstAsZF9fGD6qSlThotsiDEa2aaUWDhRSZl/E8hx8AbDzInyV1vBSKLaknM8khvQEj9PiqOXRdF7UY40m4ZjWEzQaRBiTpFr7TKyySfJpBIj9neLNE0q3epvGW4kX2P3ZDxbDtp16jWuLhIdO/eaDeLLnqFV0w4Q65tpz8dJ9FoVHmZHhfcfVVj3dkz4o1MDjaTQc4fIMtLXTvOhsPGOagdimNqF7HQJkAzYa5TzCxa2IM2a48xBt+noojXedGP/ANp/UBRPJkUtkbY8eNx3Z3WH45RYx2V89wgAg3N7fL0VGpxxr6TRkyillOokkAAkAgiJ21XOYbDVnwAw3dAktHUnXQfqrGGoO7OajC0PALSTG56690nwE3UueTuqKWPF2dso1qjJc4Na3MSYygiTO2+u6GoaTwA9jgRfO0tBtzaG5SPj12RYrDg1IFgy09dzy6JOwhAkXVcmPDIv4GJLXBwiRAIPhGxhHwfiT6NQlvuwJnTWL3HP4+aGmSDKPieUYcOLi272sgA5u7mDHy02Dh6QZEJ2qphu2V/aSp2+IpnEGQGgAsDmtDX3L2tkkm/5tRF4hHhfat2GbkYO0bOeXE5gS4uhx6XjxB6ChwrjNOm9rnNflFy0ZXXgg5S+7QdCJIvfRUHPpkGTlPI6EGbyB+nmh8DUWbXEePnFwXU2sc2LtkyDeDOw+vNVFQw2LaGEF34ptO7Wjl/Qpf46nPves/RQzSPG5Y41jnCjTphxAcbgGLAmx6XWdSxBa0Ad0wZcBcgkGM2sABR8SqNc5pa6QBfXWTzHKEOXry5rVPYwa3Z3OE4xOQmpEtkjMJBLdDNgNdtlewT3GXZjBJIvMiSZFtFh8B4UbZwC1sTrcwCI2Ig6+XOOlU27DShpSLkBKAlJspInK2/ZvG9nUgkgOEef3OnRc+x2yuYYyWiYI0J56geE/NPsKjzfiXEIx1aZIZVqsa0EQA15FrgDRTYiu2oWZ82V52F221Ii8WtylS43B06WKrCowZs7jNyRnOYaOA0IPmo6jWCXMeQdgWzbckgW8IKn7U0b3LS0+5d9pca4ilTzyG02uMaZnyfPukR0PVZDJIb4P36H78kGIok3zsOg0f8A9uiOhh3Askts48/xRpbqkoqKoVtvguez7g1xzFrRaDIM95tt4C3OJV678NRGHcXGnJhplwbFMuEaxLRMdeqx8BjiDmNXtB+K7gLQfx6ldLwTjjabqffDGtplji5zYh4aDP5Zy69ByV6tiNLvgxuPcJqYcDOWy8Nf3SYAMi/K9lj0HEuvyO63uA4h9YPZUOc9jUaLh2XKyWxB1zx5lYpIFiWjp/ZJrcuMtirij3j5fJJT1xUDoBcRAjLJEQIgiySNxWjoLwA7UCPp9LckIR02VHAy0Q2wykyTqTBPy5IAU42luZ8kzFpe0zHdu0tI7tGjTE3tlzWvzd8FmMnYfFLG8WpsqAODi7LYkACGd203kgDnAjmoyLUthpFqgHNlxiQ06Qfe/l7bd/RAQp8TxnCOpm+R5a2Jc50nM10ODRA0HRVcMRUYCXRmEjLy81eDZMnJGmShnNT02WmQB96KqzDX1dFrgkfJM7CalpM8s0+kre7MjawtRga6TcgiZvf+6zP8R+IDsMOyg7vtqh4uG5W02FrZmB+Ow5Ks3C1GmXPdlIkTluLiRAkXBVX2p9lq7alOuKgaHsEAnNlcwAETcCQQ6ObncrRI0hVlum9r2tqN0eAXN/I7Qt6iQYPlspGqjwqqKVP+c4vJOYua1oAzuc1wgXMlok/1MtaVYdTqFstGdv5m974ajzCzTKlFrfzKr9THNZ/H68UabIkmtmHKzYgnac3zWxhuHVHnKGGeoj56rnPal5bXfR1FPIARzyhzj6ujyRsJKXYiwVB1Qu/ksIDTlAMAu2aO9e/XSeSrfwh1cw3nRw1m0TMgfZVZgJ26qWpRIHof0UOR0xxoelgKonNTcAeekjz6/FQ4vCubBykDyN56IwRcevnCJ0h3d31PjeyNTsfTVUanCqmH7MF7O+AM1tfDa/6puE9mKoFR4LLmYIEnu5TyiZnw8qNdz3AZsodNjvlH4e7bfl5qs9kAuvlBiYIBgnQlGpsTxpHqbQAABoBaEnO3VXBVZYwjQtafUSrBMqjnBP1ToQh7YSBuTp4mPmkMcui/kr1Fu8SuVxvEajcU2k9hp08xY7PYvJloyzq3NF9Ct/h1c3YTcaTuOf6H90XQ3Fo5722wIZVbWzd2q2JvZ9MZcpkROUNIjXyWBqNemy9NxeCo4ig+lUOVx7zHH3Q8AwSB6TycV5bi6QY91M3yOc3NBE5TE+eqKsqMttyVhJ3FxOnKOqlokS3NPvbDw5lUs7dGkjzU2Hd7l/8A1CPLu/RS0aWDgGsyENzXtfLOnQqcv7lXunQDUcv3VHh7jkdA0cdfAK5UeclQR+AHytshrcSexf8AZnGdlFW+VrzmG8Egbg8lt8Yw0io+Q5vaFhphsQCSA4HoREdRrdc/wL3RIJAc8kAHnb4rp6db+U4tablogyOv6KnOnRgzksRXa1xbIEGIlJDWd3jPM/NJZnYl+T0LDMGUOEQPhzFt/osKvTAqOjTMYvp0V7EYKrAFKtSYDIe1xcHARaCIymfMKvR4M9lNozMdlaAcri4yBE6K+pHuznWKfNEmCYMwmwkT6qH/ABE4c5tftGBnYPGckWcyr7pBBgwZkW3P5VVxWNfSewUzDj0BmTA1HQ6LpGVHuIkSNSNAQLwfHl1WWTLplSR0Y/p9UdTZx3COEGplqOs2QGmWm7Tm903Og9Vv4bunKBAGnh+i6Th2BpvcAadMW2AEXm0e7c2XO4uiaeIcw/hcR8bEeIv5roxb2cmbsXptoqtQw68jy5q62wlYvEqkTBv9VrFGEmaVGtLm6Q2Nd7zB++a6nHUTXwr8wa9zBnaItI1iehK4rBPgCL9bFehey/fZDtwQfA2KjIqReN7nn78A8wHBrRB1ywATuIJ15Icbw8MyimQXBxLzAAYNQGgEZhJMgaQIVjilNzC4P1By+JaT8JC5vFcMxWKrOLO0ptkASyGQLZgS4TuYAlJxSRUZuzo8O97jmZkBES5k04kaEi8GxiSPRQV+AMrOz1A3OT1kkx7xEHbU9VWp4d9Jz2Sds0CJGoMbaytbhdJxLZnMTz+9/u6rSqsz1OzK477FFjKTaJY1xzF0udZpgATBJkzrpltqsRvsbiTrVpRpdz/+xemVn0zUyOcTUyi0wSNLeh0UtPDUwZkgneVzPIro7IwnVnmzP8PcSb9pR56v/wCxXaf+GuJIzdpSiObifGIBXovZNG/xumLu6QKgB5kyjWLc8ux/spUonv1MxtGWlVcB3hq7Llb5lXKPsZWFTsxVbOQuJ7Mx7wEXtJJlb/tDiXtEOfUc0u2AazmAXFl9NFini1UOLxVOaI1tBM6CE0mN5GaNPDGk1rDfKA2YIBLbGJ+7qdoWDS4tUzta8ywuJ1ce84kzc8yt1r9LRt5yfvyVmLHqsOxiFXoYYkh7j3HMeC0Eh2pEixA93W91PiWZmjnmHxt+qPi1X+GGGLwQwtqA2GsgwcpOmc77iydpcgk5bI4/2m4q57DRLi4Uax7PMJc3ISJzQPTQroWVCclTKdiemaAWk9Z9Qo+JUmVnF9N1C472bK45jOuYEiRGvVZOLxlYNyWAse6WuBeyS020vtbUqXkjLg0WCcXujqK9QupktBNrxs3cxrHPlKwPaLACs04hs9q0DtgL5gBasB4Wd4A81WwHGKzjJ7j23aW2gbwL9J8lZ4XijTIJLpaS4OOkC8bdbXspp+JcFbL7HycliqGVxBgkWUuGe0Ze6D3+tj3b2K7PH4TDV5jDhlQ/ia8tknkzQ36TcLL4r7P9m0PoOlgILw4tkCwsYE8oifJXqjJbE6ZJ7mVw7COqUqr6bGAU5LgXOnKBJIDjeB8rSoqxOSpOX3B05eQV7hYc2nii46syiAROYmQZAnXaVD/APdnaBmmG907giYO+hMhKSXYIvs0T8AxraTBLC/Nm/Flghx5A810/CXtqtMBzBm3fNwJsSNL6Llf8pxGUBtN3K2t5dcm2pjyWvgP4ltD/AMoZ85EFsDLlHeOgmbSpdW2UoJqq3OYxIGZ06yUluU+FVYE0STzlv1Tqkl5j6j8ivVwpe4uc+S4kkxFz5rR4VRfTzZHM78C7hqDaId1VFrDyViPvkudxl5HSpQXMi6OHl1XPVr05AGkWgZQIsBAU1HglJxg13Pces6X3lZ7HRy9f2Th55hvgbqXDI/6hrLiX9Z0NTFnCZBTMwIkxaAI25LM4lxN9aoapjMYnrAAE7aDkqb60m5mdSbk+acUDtG24+q6cdQW7OPLqyS2iXqfFSBDmiehhBxLFCq1rQwNDQbzJJO5MD06qFuGefy+b2wpm4K16lMebj8mKuvFdyP8AHm+xDQqlsWGi6/2T4sIcCILeQEfG65bEsApnvMdcaZpE/wCoDkrmHq2gupneWuDTaLfCfIJSyxkuQWCcXwWvah9Z2KeKbWOpkB7XEH8QEjXUOzDTZUn8SxbdWtN/ww4jfY/orwxzonK2c2azgN45xFpnqLKRnEA7XLM6EibnbyNoUNJ9y4ycdqOfHHX55e1hJsbaQOUq1T9qCyYpMzAwDpY2Ma3kC60eJdnDnPDXCGwNe8JvMyLR5TrdVSMMD7jDvoNfNZTlKO1nVhjDI29JzONxzqjs+8wMxzQATYGyjbXJgGCSSIjx3PhyXUNGHk/y6Yj+gEfCQoKjKMgtDReSAHNHkIhZxab3NpqUV9pcp+0D8sFgFolpEi0W7uvVRVOM1DE3ItJ5c4H4uo9FSxbQLsuI8L7hQMnkPVdLjjXJwqWVt0vgvu41WNjlI3BbM+JtPmon8QqEQG02+FMfqSPgobjZJrpTSxCbz+XwE7G1SIinlBn/AMto9I366qdmNtBafVVM0JRZUtEeCJdSXKLVXiLiIDbdT8VLjcaKuHFN4eHMJIcDYyA2NLi06rOSJI8024PaxKOSO9AHA0wBNapJv3Rp0M/foiGDoj/1ap8IEdb/AH4Ia3ioi5RWNM1Us8lsbVLDYcHIa5IjWBGkWJbr0WG+q9rnZXRBtBImDAI6bpOKYVLGY++qdwexOnLHcu0OL1HyKhED8wk+N01XiRLS11wW5JFu7yiCPPVUQ4ch6KrWw7Dct7wMgzHkRpCxaj2Z0xc/1ItYrEvyhriHB4gy1okAgiSBMXVLC4t9MktOUjSL7xMG2nzUDq7nalu9hNvh05qNrpE72i31TS2phJ1wdLhval4EOY1x5yW+oujf7WH/ANsf7j9FzwZIuSk0u6+iFCuAc75r3Nyr7TVpOVrANgRJ9bJlhd7l8P2SV6UZ6peaNKi5ws7SE9KqBYj5fVRimUbaFx0S3lSoX2xt6kWHkE90R0J+iQ6RP30T5RzTeYUaHe6+TTqpR2l8BdnOugUmcjb4/shpVI3lJ8Ty6KtF9vknqVbt36EoLvv+ydxPQfFRAdfv1Rin/UPvzS0K+PkfUdeJ+wz2k+84eVvvVCykOaQwwJs75FEKAH4viP0V6V3Soz1y7N36AkjSY8lIylezh980hRbz+KZoaFOmK8VFOU34b9kTZLZSZHpbb5n1TNog7z6IBRB/sFKKGWbq9K2tKjNTkrpuys5zR+Ipy8c1J2LDsndRaBMLOo/g21ZK/V8EXaiAASb/AN0nNbvP3/ZOKbYmI80xInRNtqrolKLvTd9+By8Ju0jn807m9PigJgaKFKvL2LcW/P3I6ht9/FP24gAg6c1IWiJhRit0C0drxfwQkn4U/cbtQdBfxKLW/wCpQtcPy+iJ5Ai2vyQt/wDgTVdnXqA4z/coC8Iy/lohznola8/gel9lt6kD6/Tp/dAak8vRWH1IUXadE722/gmle6XuIv0tz2QPrhtyQPFE+oVWxVQRe4sPiOfVDt8WOKiuaM7ugm2hO3jHzUlDTyCgFW+oN9I/dSUHQNNx4RfaAhIuTLoHRE6nyn1lSsxTCB3R6x80BeJtp4hNc8fJDltyvYcnofvzSQmsOXx/ZJaan5HPoj/sWqVIzdI03T18k4pFGKLpFwLj70WdPijfWlb1L2GFI7kBOKXgfAqV+HnV3wRU8OAdU+nvx8i6z087+hEKV7lOKcmJUxotO59UwAGyHGK5qhKcnw3foAGN5lG1oNrpwRyRQDqFFxXkaNTa2UvcVMxohaBO/wA1JAUogaIjvu2qCW2yTt/kr5xyPT7KNjJ/D8lOwE6IW1PVCnBb38A8eRqkvkjFXl9Es8xr0ujz/cIX14MQLI1J7t7egum09KVP1HygfZTF82ufMpxiAdWphiByCWtXyvYfSlXDv1HgDayEkdFLh6hdO1uUqE1TO58lWrvdr0J0cxSp+pH/ABHIJy45Zjfkp2uPIhCWE3m6Sk/z7FOC/C/cry/kfREXECSJPJTgWjfkouyPVVuvNkfbLyVEOZ/5U9QmNJspiw7oeyM6COqScvJjksfOxXZmnS3OEnE8kdSiZMAAeKANtcj1T+7jcVR52Cq0rW1jRQBh/ZO6kefVE91om+5TV9/5J27U/wBuBuzson1Ml4k3skXN3I8vooqzGkESTPRS9+f5LiqWz+DOp07CZFwL2PoUjE9I8VvUvZV4l0t7l8pfJzAZssAROiyQw9lHN7CeXuu+qtR8iZZL5BosadDAROYOfwQUYAIk/fmpZA6+Sna+EaNOuWEXN6pKHtQdPkmV63+DPRH8l9gqE+8OUyrdSTuB9fVUAGgRm1Mmd7JOgbk+A/dJprZL5FcW7b+Cz2AP4hr8VIKA3cPgqrWCM3e15azy9EbaRP4X+n7KdP4K6i/2fsWQxt+/IB/dOcv5vL+6VLBvIgUzHMuiSeY1hPXwpYe822xDiQfoq09qRHUV227DZGxlStaOSr0aZccrWEnxgeey1KHDLe8R4T9VDxu9q9jRZ4191+5SNVoItfX79Ep6D75qz/lpnVsc4IKsDhzBz9B9FTjLzM1kguVf7lBlQWICTqg/KFcq8Ov3Ttvcz9EFPAu3IF9hNvNJxlfJSyY0uHfqUy++ggdE/bErUp8PZvJPOBr6IP8AKRP/AJj45Q23gYRolfIurCq07mZ/EHwTmqT1W2eFsOjnC2ztfGQo38LaREvEDWTJ8Ron03d2LrKq0mWyu7YR5Jdq7lstFnCBPvvPnH1Uj+Ch2jni/NNRafJLyJqtKMhridZT1g78Jv8AdlqHgY/M7RNW4OybZxHI/G/9klj3uynmtUooxyHHVJwdETvzWxU4TTOjSNNzf13TVeGUybNjTfkmsaE88n5exhOaNC8eqY30eI8xouiocOYBAaOsifmp/wCBabZRHKAhY0J55P8A4crSEnUk8gD+qF9IXMPN723K69tBoGyTYVKCE8075OOfh7jKHz4JGiZg2PIrrntF9EBpiEnji+UOOaceGcccKZnK/SLNtGqX8I82ykeOnmurqs0UVSlBA+xPNNQj5Ceab7mWMOXAZif1VJ3C49xwiZggkfNdA+kRHWfgq7qXUet/otDGznX4B/Js7kEgHwGyYYV+mQf7l0PZhM5g6JaUXrlXJzxwFT+j0P0TrdlqSdE6mT9kN/qia2w09E6SQwwevJPKSSkZPSN1LITpJiE0iFI1wSSSAkFQQLbpnkSkkgAALpyB8kkkhhtI3Th9+n7JJJiE/T75Iu1SSQAFPF3jkjbiUkkwHdUKZ1QpJIAYVfBRuj9UkkAAahtf5pGpyKSSBEfaIHPTpJgAXymNW2iZJAAvlFULhBIAJMiOm584SSTQA4x0xYTJ0ncKoLX8kkkCI8pKE0uqdJAAdkkkkmM//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 name="AutoShape 16" descr="data:image/jpeg;base64,/9j/4AAQSkZJRgABAQAAAQABAAD/2wCEAAkGBxQTEhUUExQWFhQWFhgYGBcYGBsXGhoYFxgcGB0YFxoaHSggHBwlHBcbITEhJSkrLi4uGB8zODMsNygtLisBCgoKDg0OGxAQGy4kICQ0LCwsLC8sLDQsLCwsLCwsLCwsLCwsLCwsLCwsLCwsLCwsLCwsLCwsLCwsLCwsLCwsLP/AABEIALcBEwMBIgACEQEDEQH/xAAcAAABBQEBAQAAAAAAAAAAAAACAAEDBAUGBwj/xABFEAABAwIEAwUGBAQFAgQHAAABAAIRAyEEEjFBBVFhEyJxgZEGMqGx0fBCUsHhFCNi8QcVcpLCstIWM0NTFzRjc4KTo//EABkBAAMBAQEAAAAAAAAAAAAAAAABAgMEBf/EAC0RAAICAQMCBQMEAwEAAAAAAAABAhEDEiExE0EyUXGRoQQiYUKBsfAUUvEF/9oADAMBAAIRAxEAPwDWDU4apA1PlXbZxUVHuAJB/Mz5tVnKq9RxzEd33qe99RsrsJJjaI4RBqMNQ0nT6J2TQg1EAjATgIAANThqMBFlQAACfKjARQiwIw1FlRwnhAAQnARGyIfL6T+qAK2H1Nufwe5WAFXoNioRb8fjq0/8ldypJjYACLKiyp4QBT4i6Kbrxm7oPVxy7+KxsMWZqAD5AMgG9+0a0RvufRbeKP8AMptylwkuMRaBAmTzd8Fl4A2a4M1exvIw3KZ00kndZy5NI8G9lScyQfBSAJwFpZmU8G4GY2+pVrKq/D2m8ztqfoOoVwNSTBgZU+VHlRZUwM7jDT2FWBJ7N8f7Ss7B4WqX1S6pUkua4hnZsbdgG4J/DGuy3q9OWuHNpHqIVDhbpfP5sPh3evafss5eJFx8LMnF03tqMAz37YS4gycgPvZdgJ12WzwenFFgmcoLf9pLY8BEKhxoNzMzH8dSegNJ+8W0Wrwwd1w5Vaw//q4j4FJeIcvD/fyTZUsqlhNC1MiPKkpISQMx30wNkBaFbfR5qSlQHT0uudTOhwswK/vuBB96jeLe+FoAKvxIN7Q96Dmo2598dFd7MrSMjOcaI4VXh7NdLxp6/qrlRtj4H5KDhl2A6yG/9A9U73JS2ZYATgIjt1MfAn9EmmRPSVVk0V8TWy2F3HTp1KvcMrEWc0Ecy1ebe03tTQbiM1Muc4AtJl2VptoAROnrPVDw72wxNnhwLJjvMtPKbOnzXhf+ji+pzS+yVJdj0/punCO6tnsWI4U1zC+nZwElux8ORWMAp/Y/2pp4iGHuVRq06H/Qdx0N/HVC5tyun/zc2WSePLzGjm+pxxi7jwyOE4ajDUQavUs5aICbkHkf0/dBgjI8cp0jVoH6IsQLn/T/AMXdPBDgGRI6RpHuveOam9yq2Bpt/mnxO39NM6+SugKuG/zd9edvcO3krmVNMTAhOApA1PlRYGcJz1HBwGUBuk6DOdx+b4LP4cHijTlo1B150w86q0GtfSGamZqvmS3UVHzqJ0YfgoaQdlIJiHHQHaht5KGy0bgCINR5U4CqyDOwDRmcO7PT/SzW6v5Vn8LrF1WqL9x5btFgw+MrVhJMbRGGp4R5U+VOxETmEggGDsdYPON1zXCsA/8Al96mSaAu+kX+4QIvU/qGkDouryrnMHj2B9M6hrMQ3Vo0qs0zOB0b5zaVEuUXDhlXjGCggxTEVWCQwD3wWzr1W3wuiG9q0DSqZ6yxjpPque43xWi6RmvnpuiaejSSdTNhyXRcIr531iGuAL2uBcAJmm1thM/hmeohJNaipJ6S9lTZVLlSyrSzIiyp1JlSRYGM9xdzCYUn/Zhc7/G1Pzu9UP8AmLmgk1HAbnMYWSi0btpl/E4gMrZHyJLCSL+6Z+YXTDhpczNSfmH5TY+XNeWVfaRgc+oc9QNuXdm8iANS7KREbyuh9nf8TKENzUn02lwaHGCD4ZdNtYFxdedmy/UxnqitjqhjxyjXc3sW7uunlpog4ZTaKTRMGG/9ICLiXHGd8RIJsfeBBI1Fin4ZxCmKbZIECTtbWy7YzupIwcUrTAxVQNyz+YC0byN9pIVOtxJjaQtmJEZRbaLnZS18W2tUlwIpA2ad4/E6L/RS8f4ZTFLtKQiILhqItcTfUj1V9Qjp7HllH2TtIeQ4AgeOlyOi1/8AL6baRpRmaOfOSZWnjKmVk28JH3/ZRcK4dUxEOGUNJEnNcNO9xrY81wSjNyaPThPHGGoi9nm1BWllOQDEgHLBEQ6Pd0N+nr6KW+aDD4QMaGtENFhp+ikDDz+f1XTi+njCfU/VVHBmzua01tdjZUQanDT9n9kTWH7/ALLq1HNRTxrN+h+Y6eKDAMv51bx/9SRca2cpuIt7hsd+X5T06IMK3vkx+Jw0vcA6z/SpspLYVVo7Vuk93xuHiyvZVWrz2jdb5dhzP1V0fdkahUCGqrxOrlpVCDBDSB4kQNbauCu/eiz8YZe1sE5qgtH5Wipuf6PihyBRAw7QXUmipmDc5/DozuDQf1fBZrwAHZngAOfOu1I2uYHLRafCTL3d0ghrW3iSTLzo47PZqqLXsHaglstdUtIt3HbFylspI6LKnDUd+Xy+qcAq9RFGDwRv87EWF6z976DaOi2zA3CyeDj+dXAItWM20JbOvmFsCM0ZhMTpsD+6lPYqS3EGp8qg4ZJo0iTJNNhvrdo1KtZT0T1E0DlWPgxD6X/3sU3/AHPe/wD4rbg8vv1XOfwh7Vkvqf8AzVQagRmo1H2AGul77pORcUHxguy1T+Fve0/K2oZmenJadFv8+qP6aR9c4/4Lm/aLBtFKu4mq4hlR0TqWsq2JABi3zW1wzhzKWIqZS9xNKnd7nOPv1J1sNBoBvzKnVuOvt/v4NXKllTuqtBDSQHOmATcxrA3hFK01GdAZUkcpIsKPH+LY80WZmjMSYAmNtSsOljKrpL3TJs0Wb6f3S4hWL3FzrAaDkPqoqADddfuynlG6SXJ1Ps5iKYnNmLuryG+AAIAVzE+zFHEE9lTi+YsFgSRctIi55brneCVP5kn3WtLj5C3qbea6bgXF+8XOMQRB6WEeo+PgsciSNoNlaoYAF7EDW9o33UhMCm3+gE9ZGf5u+Cse2dGG9tStmILuTXmOWxj1noqFUnt6gJOVuRgHLK3L+gVLIm0Z9OkaLKq2cDipHZvuHU3NHmJHyH+1ZOApiYcPwuMG0gAmx8kdIkPYAZ94nxbmA9QPgm0CKvF+D5HZdWkWjcbHx19Ctb2RwwpUi92oJDgR+DM4Ojyh3kFbxtMvpgxoAZ6N1NtoJ9U2EAbSpRANQkCdJfkIafJmXxKmrdlXtRqZQkAOi8uq+1eKD3NFVwhxGXLTMQYiS28c0B9q8UCCapufyU/ymPwc4U9RB0GesFo2n1UlB5aZBXk7fa7F71nf/rpz/wBCkwvtDxUudIOV12ZKbKmUNixhpAJEkzedNk1kTQnhkmeo8RrZmOkC/wDbkeaz8EZc2N3EkwJu1+89OS874l7W42llFV72ZjbNRa2Ygk+5oJF9pU1H2hxeVmQvLwTJ7JptcNvk6u9UuokPpPzPRsWzvtN7Zd40e3YC6uhvX5fReUYz2nxcxUdBjem1pAJH9Mi4+CM+2mL/APcH+xn/AGo6qD/Hkeqgdfl9FnPpk4lsPgBlQwb3JptB9A5VfZji/a0WOquHaOEnQDV4HLZq5un7TNPFHNJmmIYMobUBaJc4mL7nSfdRKdKyY47dHWcJb3iTvUqjl7gZTH/QqLKlP+aLWqVdBv3xqN1Y4NjGRT7wBhxO13QTtzVT/M2A1NTL36AbudvtruqbJo6sN8fUp8gWTieP02AQS50aDbxKx6vtFVJsQ0eCHKgWOzT4YIxNUQYc9x2iWSPk4ei1XvDahJIAFOSTYAZt/Rc5hPaWoCM7iW6OjW+48Fq8WrfxWCrNIzgsIkAjNbQyL723BUa6NHjs5Sl/iNh6badJobmphrHl5yjutAlhAIPhZb/CfaqjWGZjmuAIBAEETYTG3XTqvE//AA+GVASQWbMO5HPpv1V72c4m/D4kuewsY9zWxFg12sHaCAY8NIXPlTyL7JO/7sbrHo8SR9Asc1wDmGRuJ0/ZYeIe1r3EuAy4xupj3sM3n/rWfhuLtoVM9R4FN0SdhmtMcpMjoqHEOIcPc6q9zqDy6vTcCWtJNPLTD4JGkhxI8UfS/USyY7kZ5MKjLY1OLYlj6dVgq05cxwjMCTJqiInUz8QtnCmawPOg34On/kvN2e02CdDWYZ5eSQA1jATL3QBDpJgtEdFJ/wCJ2YbI9uCLP5IaS5pZnBLCagIbJBym/ULp1mfSdHccQdGOwoJ/BW9SGD6rdyryjG+2zn1qeI7FrTSzNDS8kHMNT3R6dEdX/EvEn3adAf8A4uP/ACCOog6MmeqZfuUy8l/+IFY++6mHbgU3R035J0+oiejI5B9TM+wzQbwR81oYprHZMstAsZF9fGD6qSlThotsiDEa2aaUWDhRSZl/E8hx8AbDzInyV1vBSKLaknM8khvQEj9PiqOXRdF7UY40m4ZjWEzQaRBiTpFr7TKyySfJpBIj9neLNE0q3epvGW4kX2P3ZDxbDtp16jWuLhIdO/eaDeLLnqFV0w4Q65tpz8dJ9FoVHmZHhfcfVVj3dkz4o1MDjaTQc4fIMtLXTvOhsPGOagdimNqF7HQJkAzYa5TzCxa2IM2a48xBt+noojXedGP/ANp/UBRPJkUtkbY8eNx3Z3WH45RYx2V89wgAg3N7fL0VGpxxr6TRkyillOokkAAkAgiJ21XOYbDVnwAw3dAktHUnXQfqrGGoO7OajC0PALSTG56690nwE3UueTuqKWPF2dso1qjJc4Na3MSYygiTO2+u6GoaTwA9jgRfO0tBtzaG5SPj12RYrDg1IFgy09dzy6JOwhAkXVcmPDIv4GJLXBwiRAIPhGxhHwfiT6NQlvuwJnTWL3HP4+aGmSDKPieUYcOLi272sgA5u7mDHy02Dh6QZEJ2qphu2V/aSp2+IpnEGQGgAsDmtDX3L2tkkm/5tRF4hHhfat2GbkYO0bOeXE5gS4uhx6XjxB6ChwrjNOm9rnNflFy0ZXXgg5S+7QdCJIvfRUHPpkGTlPI6EGbyB+nmh8DUWbXEePnFwXU2sc2LtkyDeDOw+vNVFQw2LaGEF34ptO7Wjl/Qpf46nPves/RQzSPG5Y41jnCjTphxAcbgGLAmx6XWdSxBa0Ad0wZcBcgkGM2sABR8SqNc5pa6QBfXWTzHKEOXry5rVPYwa3Z3OE4xOQmpEtkjMJBLdDNgNdtlewT3GXZjBJIvMiSZFtFh8B4UbZwC1sTrcwCI2Ig6+XOOlU27DShpSLkBKAlJspInK2/ZvG9nUgkgOEef3OnRc+x2yuYYyWiYI0J56geE/NPsKjzfiXEIx1aZIZVqsa0EQA15FrgDRTYiu2oWZ82V52F221Ii8WtylS43B06WKrCowZs7jNyRnOYaOA0IPmo6jWCXMeQdgWzbckgW8IKn7U0b3LS0+5d9pca4ilTzyG02uMaZnyfPukR0PVZDJIb4P36H78kGIok3zsOg0f8A9uiOhh3Askts48/xRpbqkoqKoVtvguez7g1xzFrRaDIM95tt4C3OJV678NRGHcXGnJhplwbFMuEaxLRMdeqx8BjiDmNXtB+K7gLQfx6ldLwTjjabqffDGtplji5zYh4aDP5Zy69ByV6tiNLvgxuPcJqYcDOWy8Nf3SYAMi/K9lj0HEuvyO63uA4h9YPZUOc9jUaLh2XKyWxB1zx5lYpIFiWjp/ZJrcuMtirij3j5fJJT1xUDoBcRAjLJEQIgiySNxWjoLwA7UCPp9LckIR02VHAy0Q2wykyTqTBPy5IAU42luZ8kzFpe0zHdu0tI7tGjTE3tlzWvzd8FmMnYfFLG8WpsqAODi7LYkACGd203kgDnAjmoyLUthpFqgHNlxiQ06Qfe/l7bd/RAQp8TxnCOpm+R5a2Jc50nM10ODRA0HRVcMRUYCXRmEjLy81eDZMnJGmShnNT02WmQB96KqzDX1dFrgkfJM7CalpM8s0+kre7MjawtRga6TcgiZvf+6zP8R+IDsMOyg7vtqh4uG5W02FrZmB+Ow5Ks3C1GmXPdlIkTluLiRAkXBVX2p9lq7alOuKgaHsEAnNlcwAETcCQQ6ObncrRI0hVlum9r2tqN0eAXN/I7Qt6iQYPlspGqjwqqKVP+c4vJOYua1oAzuc1wgXMlok/1MtaVYdTqFstGdv5m974ajzCzTKlFrfzKr9THNZ/H68UabIkmtmHKzYgnac3zWxhuHVHnKGGeoj56rnPal5bXfR1FPIARzyhzj6ujyRsJKXYiwVB1Qu/ksIDTlAMAu2aO9e/XSeSrfwh1cw3nRw1m0TMgfZVZgJ26qWpRIHof0UOR0xxoelgKonNTcAeekjz6/FQ4vCubBykDyN56IwRcevnCJ0h3d31PjeyNTsfTVUanCqmH7MF7O+AM1tfDa/6puE9mKoFR4LLmYIEnu5TyiZnw8qNdz3AZsodNjvlH4e7bfl5qs9kAuvlBiYIBgnQlGpsTxpHqbQAABoBaEnO3VXBVZYwjQtafUSrBMqjnBP1ToQh7YSBuTp4mPmkMcui/kr1Fu8SuVxvEajcU2k9hp08xY7PYvJloyzq3NF9Ct/h1c3YTcaTuOf6H90XQ3Fo5722wIZVbWzd2q2JvZ9MZcpkROUNIjXyWBqNemy9NxeCo4ig+lUOVx7zHH3Q8AwSB6TycV5bi6QY91M3yOc3NBE5TE+eqKsqMttyVhJ3FxOnKOqlokS3NPvbDw5lUs7dGkjzU2Hd7l/8A1CPLu/RS0aWDgGsyENzXtfLOnQqcv7lXunQDUcv3VHh7jkdA0cdfAK5UeclQR+AHytshrcSexf8AZnGdlFW+VrzmG8Egbg8lt8Yw0io+Q5vaFhphsQCSA4HoREdRrdc/wL3RIJAc8kAHnb4rp6db+U4tablogyOv6KnOnRgzksRXa1xbIEGIlJDWd3jPM/NJZnYl+T0LDMGUOEQPhzFt/osKvTAqOjTMYvp0V7EYKrAFKtSYDIe1xcHARaCIymfMKvR4M9lNozMdlaAcri4yBE6K+pHuznWKfNEmCYMwmwkT6qH/ABE4c5tftGBnYPGckWcyr7pBBgwZkW3P5VVxWNfSewUzDj0BmTA1HQ6LpGVHuIkSNSNAQLwfHl1WWTLplSR0Y/p9UdTZx3COEGplqOs2QGmWm7Tm903Og9Vv4bunKBAGnh+i6Th2BpvcAadMW2AEXm0e7c2XO4uiaeIcw/hcR8bEeIv5roxb2cmbsXptoqtQw68jy5q62wlYvEqkTBv9VrFGEmaVGtLm6Q2Nd7zB++a6nHUTXwr8wa9zBnaItI1iehK4rBPgCL9bFehey/fZDtwQfA2KjIqReN7nn78A8wHBrRB1ywATuIJ15Icbw8MyimQXBxLzAAYNQGgEZhJMgaQIVjilNzC4P1By+JaT8JC5vFcMxWKrOLO0ptkASyGQLZgS4TuYAlJxSRUZuzo8O97jmZkBES5k04kaEi8GxiSPRQV+AMrOz1A3OT1kkx7xEHbU9VWp4d9Jz2Sds0CJGoMbaytbhdJxLZnMTz+9/u6rSqsz1OzK477FFjKTaJY1xzF0udZpgATBJkzrpltqsRvsbiTrVpRpdz/+xemVn0zUyOcTUyi0wSNLeh0UtPDUwZkgneVzPIro7IwnVnmzP8PcSb9pR56v/wCxXaf+GuJIzdpSiObifGIBXovZNG/xumLu6QKgB5kyjWLc8ux/spUonv1MxtGWlVcB3hq7Llb5lXKPsZWFTsxVbOQuJ7Mx7wEXtJJlb/tDiXtEOfUc0u2AazmAXFl9NFini1UOLxVOaI1tBM6CE0mN5GaNPDGk1rDfKA2YIBLbGJ+7qdoWDS4tUzta8ywuJ1ce84kzc8yt1r9LRt5yfvyVmLHqsOxiFXoYYkh7j3HMeC0Eh2pEixA93W91PiWZmjnmHxt+qPi1X+GGGLwQwtqA2GsgwcpOmc77iydpcgk5bI4/2m4q57DRLi4Uax7PMJc3ISJzQPTQroWVCclTKdiemaAWk9Z9Qo+JUmVnF9N1C472bK45jOuYEiRGvVZOLxlYNyWAse6WuBeyS020vtbUqXkjLg0WCcXujqK9QupktBNrxs3cxrHPlKwPaLACs04hs9q0DtgL5gBasB4Wd4A81WwHGKzjJ7j23aW2gbwL9J8lZ4XijTIJLpaS4OOkC8bdbXspp+JcFbL7HycliqGVxBgkWUuGe0Ze6D3+tj3b2K7PH4TDV5jDhlQ/ia8tknkzQ36TcLL4r7P9m0PoOlgILw4tkCwsYE8oifJXqjJbE6ZJ7mVw7COqUqr6bGAU5LgXOnKBJIDjeB8rSoqxOSpOX3B05eQV7hYc2nii46syiAROYmQZAnXaVD/APdnaBmmG907giYO+hMhKSXYIvs0T8AxraTBLC/Nm/Flghx5A810/CXtqtMBzBm3fNwJsSNL6Llf8pxGUBtN3K2t5dcm2pjyWvgP4ltD/AMoZ85EFsDLlHeOgmbSpdW2UoJqq3OYxIGZ06yUluU+FVYE0STzlv1Tqkl5j6j8ivVwpe4uc+S4kkxFz5rR4VRfTzZHM78C7hqDaId1VFrDyViPvkudxl5HSpQXMi6OHl1XPVr05AGkWgZQIsBAU1HglJxg13Pces6X3lZ7HRy9f2Th55hvgbqXDI/6hrLiX9Z0NTFnCZBTMwIkxaAI25LM4lxN9aoapjMYnrAAE7aDkqb60m5mdSbk+acUDtG24+q6cdQW7OPLqyS2iXqfFSBDmiehhBxLFCq1rQwNDQbzJJO5MD06qFuGefy+b2wpm4K16lMebj8mKuvFdyP8AHm+xDQqlsWGi6/2T4sIcCILeQEfG65bEsApnvMdcaZpE/wCoDkrmHq2gupneWuDTaLfCfIJSyxkuQWCcXwWvah9Z2KeKbWOpkB7XEH8QEjXUOzDTZUn8SxbdWtN/ww4jfY/orwxzonK2c2azgN45xFpnqLKRnEA7XLM6EibnbyNoUNJ9y4ycdqOfHHX55e1hJsbaQOUq1T9qCyYpMzAwDpY2Ma3kC60eJdnDnPDXCGwNe8JvMyLR5TrdVSMMD7jDvoNfNZTlKO1nVhjDI29JzONxzqjs+8wMxzQATYGyjbXJgGCSSIjx3PhyXUNGHk/y6Yj+gEfCQoKjKMgtDReSAHNHkIhZxab3NpqUV9pcp+0D8sFgFolpEi0W7uvVRVOM1DE3ItJ5c4H4uo9FSxbQLsuI8L7hQMnkPVdLjjXJwqWVt0vgvu41WNjlI3BbM+JtPmon8QqEQG02+FMfqSPgobjZJrpTSxCbz+XwE7G1SIinlBn/AMto9I366qdmNtBafVVM0JRZUtEeCJdSXKLVXiLiIDbdT8VLjcaKuHFN4eHMJIcDYyA2NLi06rOSJI8024PaxKOSO9AHA0wBNapJv3Rp0M/foiGDoj/1ap8IEdb/AH4Ia3ioi5RWNM1Us8lsbVLDYcHIa5IjWBGkWJbr0WG+q9rnZXRBtBImDAI6bpOKYVLGY++qdwexOnLHcu0OL1HyKhED8wk+N01XiRLS11wW5JFu7yiCPPVUQ4ch6KrWw7Dct7wMgzHkRpCxaj2Z0xc/1ItYrEvyhriHB4gy1okAgiSBMXVLC4t9MktOUjSL7xMG2nzUDq7nalu9hNvh05qNrpE72i31TS2phJ1wdLhval4EOY1x5yW+oujf7WH/ANsf7j9FzwZIuSk0u6+iFCuAc75r3Nyr7TVpOVrANgRJ9bJlhd7l8P2SV6UZ6peaNKi5ws7SE9KqBYj5fVRimUbaFx0S3lSoX2xt6kWHkE90R0J+iQ6RP30T5RzTeYUaHe6+TTqpR2l8BdnOugUmcjb4/shpVI3lJ8Ty6KtF9vknqVbt36EoLvv+ydxPQfFRAdfv1Rin/UPvzS0K+PkfUdeJ+wz2k+84eVvvVCykOaQwwJs75FEKAH4viP0V6V3Soz1y7N36AkjSY8lIylezh980hRbz+KZoaFOmK8VFOU34b9kTZLZSZHpbb5n1TNog7z6IBRB/sFKKGWbq9K2tKjNTkrpuys5zR+Ipy8c1J2LDsndRaBMLOo/g21ZK/V8EXaiAASb/AN0nNbvP3/ZOKbYmI80xInRNtqrolKLvTd9+By8Ju0jn807m9PigJgaKFKvL2LcW/P3I6ht9/FP24gAg6c1IWiJhRit0C0drxfwQkn4U/cbtQdBfxKLW/wCpQtcPy+iJ5Ai2vyQt/wDgTVdnXqA4z/coC8Iy/lohznola8/gel9lt6kD6/Tp/dAak8vRWH1IUXadE722/gmle6XuIv0tz2QPrhtyQPFE+oVWxVQRe4sPiOfVDt8WOKiuaM7ugm2hO3jHzUlDTyCgFW+oN9I/dSUHQNNx4RfaAhIuTLoHRE6nyn1lSsxTCB3R6x80BeJtp4hNc8fJDltyvYcnofvzSQmsOXx/ZJaan5HPoj/sWqVIzdI03T18k4pFGKLpFwLj70WdPijfWlb1L2GFI7kBOKXgfAqV+HnV3wRU8OAdU+nvx8i6z087+hEKV7lOKcmJUxotO59UwAGyHGK5qhKcnw3foAGN5lG1oNrpwRyRQDqFFxXkaNTa2UvcVMxohaBO/wA1JAUogaIjvu2qCW2yTt/kr5xyPT7KNjJ/D8lOwE6IW1PVCnBb38A8eRqkvkjFXl9Es8xr0ujz/cIX14MQLI1J7t7egum09KVP1HygfZTF82ufMpxiAdWphiByCWtXyvYfSlXDv1HgDayEkdFLh6hdO1uUqE1TO58lWrvdr0J0cxSp+pH/ABHIJy45Zjfkp2uPIhCWE3m6Sk/z7FOC/C/cry/kfREXECSJPJTgWjfkouyPVVuvNkfbLyVEOZ/5U9QmNJspiw7oeyM6COqScvJjksfOxXZmnS3OEnE8kdSiZMAAeKANtcj1T+7jcVR52Cq0rW1jRQBh/ZO6kefVE91om+5TV9/5J27U/wBuBuzson1Ml4k3skXN3I8vooqzGkESTPRS9+f5LiqWz+DOp07CZFwL2PoUjE9I8VvUvZV4l0t7l8pfJzAZssAROiyQw9lHN7CeXuu+qtR8iZZL5BosadDAROYOfwQUYAIk/fmpZA6+Sna+EaNOuWEXN6pKHtQdPkmV63+DPRH8l9gqE+8OUyrdSTuB9fVUAGgRm1Mmd7JOgbk+A/dJprZL5FcW7b+Cz2AP4hr8VIKA3cPgqrWCM3e15azy9EbaRP4X+n7KdP4K6i/2fsWQxt+/IB/dOcv5vL+6VLBvIgUzHMuiSeY1hPXwpYe822xDiQfoq09qRHUV227DZGxlStaOSr0aZccrWEnxgeey1KHDLe8R4T9VDxu9q9jRZ4191+5SNVoItfX79Ep6D75qz/lpnVsc4IKsDhzBz9B9FTjLzM1kguVf7lBlQWICTqg/KFcq8Ov3Ttvcz9EFPAu3IF9hNvNJxlfJSyY0uHfqUy++ggdE/bErUp8PZvJPOBr6IP8AKRP/AJj45Q23gYRolfIurCq07mZ/EHwTmqT1W2eFsOjnC2ztfGQo38LaREvEDWTJ8Ron03d2LrKq0mWyu7YR5Jdq7lstFnCBPvvPnH1Uj+Ch2jni/NNRafJLyJqtKMhridZT1g78Jv8AdlqHgY/M7RNW4OybZxHI/G/9klj3uynmtUooxyHHVJwdETvzWxU4TTOjSNNzf13TVeGUybNjTfkmsaE88n5exhOaNC8eqY30eI8xouiocOYBAaOsifmp/wCBabZRHKAhY0J55P8A4crSEnUk8gD+qF9IXMPN723K69tBoGyTYVKCE8075OOfh7jKHz4JGiZg2PIrrntF9EBpiEnji+UOOaceGcccKZnK/SLNtGqX8I82ykeOnmurqs0UVSlBA+xPNNQj5Ceab7mWMOXAZif1VJ3C49xwiZggkfNdA+kRHWfgq7qXUet/otDGznX4B/Js7kEgHwGyYYV+mQf7l0PZhM5g6JaUXrlXJzxwFT+j0P0TrdlqSdE6mT9kN/qia2w09E6SQwwevJPKSSkZPSN1LITpJiE0iFI1wSSSAkFQQLbpnkSkkgAALpyB8kkkhhtI3Th9+n7JJJiE/T75Iu1SSQAFPF3jkjbiUkkwHdUKZ1QpJIAYVfBRuj9UkkAAahtf5pGpyKSSBEfaIHPTpJgAXymNW2iZJAAvlFULhBIAJMiOm584SSTQA4x0xYTJ0ncKoLX8kkkCI8pKE0uqdJAAdkkkkmM//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138" name="Picture 18" descr="https://encrypted-tbn2.gstatic.com/images?q=tbn:ANd9GcR8TKEFCiiEC4ALt9TZDB9faQ7gttOrMn-R30hafGQlFAIrjnh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9982" y="4413226"/>
            <a:ext cx="227346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866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3.bp.blogspot.com/-LrceZJZUaq0/Tff1rf3gHYI/AAAAAAAADVA/Uzm7iMN4PH8/s1600/frigorific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160" y="513520"/>
            <a:ext cx="2440957" cy="20785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theclinic.cl/wp-content/uploads/2010/06/pesca_industrial_pez_reloj_anaranjado_australian_fishries_managment_copia_1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228" y="620688"/>
            <a:ext cx="3004908" cy="198854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aquiveracruz.mx/wp-content/uploads/2013/06/marinos-mercan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160" y="2780928"/>
            <a:ext cx="2448272" cy="162810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cdn1.anunico-st.com/foto/2010/09/venta_de_hielo_seco-4c8305d33c48c4303d34da6c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2609231"/>
            <a:ext cx="2274754" cy="223224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www.elcomercio.com/quito/Xxoxoxoxoxoxoox-xxoxooxoxx-Xxo-oxoxox-oxoooxoxoxoxx_ECMIMA20120831_0130_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6160" y="4653136"/>
            <a:ext cx="2357697" cy="167320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www.vanguardia.com/archivofotos/stories/2008/oct/14/santander/14BARRA04E018_M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3068960"/>
            <a:ext cx="2085393" cy="3246261"/>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damianalexanderaguilargomez.me/wp-content/uploads/2013/12/Noticia-16-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8902" y="4553634"/>
            <a:ext cx="280480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046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92696"/>
            <a:ext cx="6512511" cy="936104"/>
          </a:xfrm>
          <a:solidFill>
            <a:schemeClr val="accent2">
              <a:lumMod val="60000"/>
              <a:lumOff val="40000"/>
            </a:schemeClr>
          </a:solidFill>
          <a:ln w="57150">
            <a:solidFill>
              <a:schemeClr val="accent2">
                <a:lumMod val="50000"/>
              </a:schemeClr>
            </a:solidFill>
          </a:ln>
        </p:spPr>
        <p:txBody>
          <a:bodyPr/>
          <a:lstStyle/>
          <a:p>
            <a:pPr marL="0" indent="0">
              <a:buNone/>
            </a:pPr>
            <a:r>
              <a:rPr lang="es-CO" sz="4000" dirty="0" smtClean="0">
                <a:solidFill>
                  <a:schemeClr val="tx1"/>
                </a:solidFill>
                <a:latin typeface="Comic Sans MS" pitchFamily="66" charset="0"/>
              </a:rPr>
              <a:t>DEFINICION</a:t>
            </a:r>
            <a:r>
              <a:rPr lang="es-CO" dirty="0" smtClean="0"/>
              <a:t> </a:t>
            </a:r>
            <a:endParaRPr lang="es-CO" dirty="0"/>
          </a:p>
        </p:txBody>
      </p:sp>
      <p:sp>
        <p:nvSpPr>
          <p:cNvPr id="3" name="2 Marcador de contenido"/>
          <p:cNvSpPr>
            <a:spLocks noGrp="1"/>
          </p:cNvSpPr>
          <p:nvPr>
            <p:ph idx="1"/>
          </p:nvPr>
        </p:nvSpPr>
        <p:spPr>
          <a:xfrm>
            <a:off x="755576" y="1844824"/>
            <a:ext cx="7704856" cy="4104456"/>
          </a:xfrm>
          <a:solidFill>
            <a:schemeClr val="accent5">
              <a:lumMod val="40000"/>
              <a:lumOff val="60000"/>
            </a:schemeClr>
          </a:solidFill>
          <a:ln w="57150">
            <a:solidFill>
              <a:schemeClr val="accent5">
                <a:lumMod val="75000"/>
              </a:schemeClr>
            </a:solidFill>
          </a:ln>
        </p:spPr>
        <p:txBody>
          <a:bodyPr>
            <a:normAutofit/>
          </a:bodyPr>
          <a:lstStyle/>
          <a:p>
            <a:pPr marL="45720" indent="0" algn="just">
              <a:buNone/>
            </a:pPr>
            <a:endParaRPr lang="es-CO" b="1" i="1" dirty="0" smtClean="0"/>
          </a:p>
          <a:p>
            <a:pPr marL="45720" indent="0" algn="just">
              <a:buNone/>
            </a:pPr>
            <a:r>
              <a:rPr lang="es-CO" b="1" i="1" u="sng" dirty="0" smtClean="0">
                <a:solidFill>
                  <a:schemeClr val="tx1"/>
                </a:solidFill>
                <a:latin typeface="Comic Sans MS" pitchFamily="66" charset="0"/>
              </a:rPr>
              <a:t>Riesgo</a:t>
            </a:r>
            <a:r>
              <a:rPr lang="es-CO" b="1" i="1" u="sng" dirty="0">
                <a:solidFill>
                  <a:schemeClr val="tx1"/>
                </a:solidFill>
                <a:latin typeface="Comic Sans MS" pitchFamily="66" charset="0"/>
              </a:rPr>
              <a:t>: </a:t>
            </a:r>
            <a:r>
              <a:rPr lang="es-CO" dirty="0">
                <a:solidFill>
                  <a:schemeClr val="tx1"/>
                </a:solidFill>
                <a:latin typeface="Comic Sans MS" pitchFamily="66" charset="0"/>
              </a:rPr>
              <a:t>Se denomina riesgo a la probabilidad de que un objeto material, sustancia ó fenómeno pueda, potencialmente, desencadenar perturbaciones en la salud o integridad física del trabajador, así como en materiales y equipos</a:t>
            </a:r>
            <a:r>
              <a:rPr lang="es-CO" dirty="0" smtClean="0">
                <a:solidFill>
                  <a:schemeClr val="tx1"/>
                </a:solidFill>
                <a:latin typeface="Comic Sans MS" pitchFamily="66" charset="0"/>
              </a:rPr>
              <a:t>.</a:t>
            </a:r>
          </a:p>
          <a:p>
            <a:pPr marL="45720" indent="0" algn="just">
              <a:buNone/>
            </a:pPr>
            <a:endParaRPr lang="es-CO" dirty="0">
              <a:solidFill>
                <a:schemeClr val="tx1"/>
              </a:solidFill>
              <a:latin typeface="Comic Sans MS" pitchFamily="66" charset="0"/>
            </a:endParaRPr>
          </a:p>
          <a:p>
            <a:pPr marL="45720" indent="0" algn="just">
              <a:buNone/>
            </a:pPr>
            <a:r>
              <a:rPr lang="es-CO" b="1" i="1" u="sng" dirty="0">
                <a:solidFill>
                  <a:schemeClr val="tx1"/>
                </a:solidFill>
                <a:latin typeface="Comic Sans MS" pitchFamily="66" charset="0"/>
              </a:rPr>
              <a:t>Factor de Riesgo: </a:t>
            </a:r>
            <a:r>
              <a:rPr lang="es-CO" dirty="0">
                <a:solidFill>
                  <a:schemeClr val="tx1"/>
                </a:solidFill>
                <a:latin typeface="Comic Sans MS" pitchFamily="66" charset="0"/>
              </a:rPr>
              <a:t>Es todo elemento cuya presencia o modificación, aumenta la probabilidad de producir un daño a quien está expuesto a él. </a:t>
            </a:r>
          </a:p>
        </p:txBody>
      </p:sp>
    </p:spTree>
    <p:extLst>
      <p:ext uri="{BB962C8B-B14F-4D97-AF65-F5344CB8AC3E}">
        <p14:creationId xmlns:p14="http://schemas.microsoft.com/office/powerpoint/2010/main" val="2722765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2 Marcador de contenido"/>
          <p:cNvSpPr>
            <a:spLocks noGrp="1"/>
          </p:cNvSpPr>
          <p:nvPr>
            <p:ph idx="1"/>
          </p:nvPr>
        </p:nvSpPr>
        <p:spPr>
          <a:xfrm>
            <a:off x="457200" y="1935163"/>
            <a:ext cx="8229600" cy="4389437"/>
          </a:xfrm>
          <a:prstGeom prst="rect">
            <a:avLst/>
          </a:prstGeom>
        </p:spPr>
        <p:txBody>
          <a:bodyPr/>
          <a:lstStyle/>
          <a:p>
            <a:pPr marL="45720" indent="0">
              <a:buNone/>
            </a:pPr>
            <a:r>
              <a:rPr lang="es-CO" sz="3200" dirty="0" smtClean="0">
                <a:solidFill>
                  <a:schemeClr val="tx1"/>
                </a:solidFill>
                <a:latin typeface="Comic Sans MS" pitchFamily="66" charset="0"/>
              </a:rPr>
              <a:t>Hay tres fuentes principales de calor:</a:t>
            </a:r>
            <a:r>
              <a:rPr lang="es-CO" dirty="0" smtClean="0">
                <a:solidFill>
                  <a:schemeClr val="tx1"/>
                </a:solidFill>
                <a:latin typeface="Comic Sans MS" pitchFamily="66" charset="0"/>
              </a:rPr>
              <a:t/>
            </a:r>
            <a:br>
              <a:rPr lang="es-CO" dirty="0" smtClean="0">
                <a:solidFill>
                  <a:schemeClr val="tx1"/>
                </a:solidFill>
                <a:latin typeface="Comic Sans MS" pitchFamily="66" charset="0"/>
              </a:rPr>
            </a:br>
            <a:endParaRPr lang="es-CO" dirty="0">
              <a:solidFill>
                <a:schemeClr val="tx1"/>
              </a:solidFill>
              <a:latin typeface="Comic Sans MS" pitchFamily="66" charset="0"/>
            </a:endParaRPr>
          </a:p>
          <a:p>
            <a:pPr>
              <a:buFont typeface="Wingdings" pitchFamily="2" charset="2"/>
              <a:buChar char="ü"/>
            </a:pPr>
            <a:r>
              <a:rPr lang="es-CO" dirty="0" smtClean="0">
                <a:solidFill>
                  <a:schemeClr val="tx1"/>
                </a:solidFill>
                <a:latin typeface="Comic Sans MS" pitchFamily="66" charset="0"/>
              </a:rPr>
              <a:t>La temperatura del aire, el viento.</a:t>
            </a:r>
          </a:p>
          <a:p>
            <a:pPr>
              <a:buFont typeface="Wingdings" pitchFamily="2" charset="2"/>
              <a:buChar char="ü"/>
            </a:pPr>
            <a:r>
              <a:rPr lang="es-CO" dirty="0" smtClean="0">
                <a:solidFill>
                  <a:schemeClr val="tx1"/>
                </a:solidFill>
                <a:latin typeface="Comic Sans MS" pitchFamily="66" charset="0"/>
              </a:rPr>
              <a:t>La radiación del sol, las máquinas y los procesos.</a:t>
            </a:r>
          </a:p>
          <a:p>
            <a:pPr>
              <a:buFont typeface="Wingdings" pitchFamily="2" charset="2"/>
              <a:buChar char="ü"/>
            </a:pPr>
            <a:r>
              <a:rPr lang="es-CO" dirty="0" smtClean="0">
                <a:solidFill>
                  <a:schemeClr val="tx1"/>
                </a:solidFill>
                <a:latin typeface="Comic Sans MS" pitchFamily="66" charset="0"/>
              </a:rPr>
              <a:t>El trabajo muscular.</a:t>
            </a:r>
            <a:br>
              <a:rPr lang="es-CO" dirty="0" smtClean="0">
                <a:solidFill>
                  <a:schemeClr val="tx1"/>
                </a:solidFill>
                <a:latin typeface="Comic Sans MS" pitchFamily="66" charset="0"/>
              </a:rPr>
            </a:br>
            <a:r>
              <a:rPr lang="es-CO" dirty="0" smtClean="0">
                <a:solidFill>
                  <a:schemeClr val="tx1"/>
                </a:solidFill>
                <a:latin typeface="Comic Sans MS" pitchFamily="66" charset="0"/>
              </a:rPr>
              <a:t/>
            </a:r>
            <a:br>
              <a:rPr lang="es-CO" dirty="0" smtClean="0">
                <a:solidFill>
                  <a:schemeClr val="tx1"/>
                </a:solidFill>
                <a:latin typeface="Comic Sans MS" pitchFamily="66" charset="0"/>
              </a:rPr>
            </a:br>
            <a:r>
              <a:rPr lang="es-CO" dirty="0">
                <a:solidFill>
                  <a:schemeClr val="tx1"/>
                </a:solidFill>
                <a:latin typeface="Comic Sans MS" pitchFamily="66" charset="0"/>
              </a:rPr>
              <a:t>(</a:t>
            </a:r>
            <a:r>
              <a:rPr lang="es-CO" dirty="0" smtClean="0">
                <a:solidFill>
                  <a:schemeClr val="tx1"/>
                </a:solidFill>
                <a:latin typeface="Comic Sans MS" pitchFamily="66" charset="0"/>
              </a:rPr>
              <a:t>Al aumentar el trabajo físico los músculos generan calor.</a:t>
            </a:r>
            <a:r>
              <a:rPr lang="es-CO" dirty="0" smtClean="0"/>
              <a:t>)</a:t>
            </a:r>
          </a:p>
          <a:p>
            <a:pPr marL="45720" indent="0">
              <a:buNone/>
            </a:pPr>
            <a:endParaRPr lang="es-CO" dirty="0" smtClean="0"/>
          </a:p>
        </p:txBody>
      </p:sp>
      <p:sp>
        <p:nvSpPr>
          <p:cNvPr id="4" name="3 Rectángulo"/>
          <p:cNvSpPr/>
          <p:nvPr/>
        </p:nvSpPr>
        <p:spPr>
          <a:xfrm>
            <a:off x="1907704" y="764704"/>
            <a:ext cx="5472608"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es-CO" sz="3600" b="1" dirty="0">
                <a:latin typeface="Comic Sans MS" pitchFamily="66" charset="0"/>
              </a:rPr>
              <a:t>FUENTE GENERADORA</a:t>
            </a:r>
            <a:endParaRPr lang="es-ES" sz="35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
        <p:nvSpPr>
          <p:cNvPr id="39941" name="4 Rectángulo"/>
          <p:cNvSpPr>
            <a:spLocks noChangeArrowheads="1"/>
          </p:cNvSpPr>
          <p:nvPr/>
        </p:nvSpPr>
        <p:spPr bwMode="auto">
          <a:xfrm>
            <a:off x="827584" y="5288970"/>
            <a:ext cx="7273925" cy="830263"/>
          </a:xfrm>
          <a:prstGeom prst="rect">
            <a:avLst/>
          </a:prstGeom>
          <a:solidFill>
            <a:schemeClr val="accent5">
              <a:lumMod val="60000"/>
              <a:lumOff val="40000"/>
            </a:schemeClr>
          </a:solidFill>
          <a:ln w="28575">
            <a:solidFill>
              <a:schemeClr val="accent5">
                <a:lumMod val="75000"/>
              </a:schemeClr>
            </a:solidFill>
          </a:ln>
          <a:extLst/>
        </p:spPr>
        <p:txBody>
          <a:bodyPr>
            <a:spAutoFit/>
          </a:bodyPr>
          <a:lstStyle/>
          <a:p>
            <a:r>
              <a:rPr lang="es-CO" sz="2400" dirty="0">
                <a:latin typeface="Comic Sans MS" pitchFamily="66" charset="0"/>
              </a:rPr>
              <a:t>El cuerpo humano necesita mantener una temperatura interna de aproximadamente 37º C</a:t>
            </a:r>
          </a:p>
        </p:txBody>
      </p:sp>
    </p:spTree>
    <p:extLst>
      <p:ext uri="{BB962C8B-B14F-4D97-AF65-F5344CB8AC3E}">
        <p14:creationId xmlns:p14="http://schemas.microsoft.com/office/powerpoint/2010/main" val="33897842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331640" y="500042"/>
            <a:ext cx="6192688" cy="63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s-E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Efectos de la Temperatura</a:t>
            </a:r>
          </a:p>
        </p:txBody>
      </p:sp>
      <p:graphicFrame>
        <p:nvGraphicFramePr>
          <p:cNvPr id="5" name="4 Tabla"/>
          <p:cNvGraphicFramePr>
            <a:graphicFrameLocks noGrp="1"/>
          </p:cNvGraphicFramePr>
          <p:nvPr>
            <p:extLst>
              <p:ext uri="{D42A27DB-BD31-4B8C-83A1-F6EECF244321}">
                <p14:modId xmlns:p14="http://schemas.microsoft.com/office/powerpoint/2010/main" val="1720776765"/>
              </p:ext>
            </p:extLst>
          </p:nvPr>
        </p:nvGraphicFramePr>
        <p:xfrm>
          <a:off x="179388" y="1484313"/>
          <a:ext cx="8715375" cy="4184829"/>
        </p:xfrm>
        <a:graphic>
          <a:graphicData uri="http://schemas.openxmlformats.org/drawingml/2006/table">
            <a:tbl>
              <a:tblPr/>
              <a:tblGrid>
                <a:gridCol w="4425983"/>
                <a:gridCol w="4289392"/>
              </a:tblGrid>
              <a:tr h="623788">
                <a:tc gridSpan="2">
                  <a:txBody>
                    <a:bodyPr/>
                    <a:lstStyle/>
                    <a:p>
                      <a:pPr algn="ctr">
                        <a:spcAft>
                          <a:spcPts val="0"/>
                        </a:spcAft>
                      </a:pPr>
                      <a:r>
                        <a:rPr lang="es-ES" sz="2400" b="1" kern="1200" dirty="0" smtClean="0">
                          <a:solidFill>
                            <a:schemeClr val="bg1"/>
                          </a:solidFill>
                          <a:latin typeface="Comic Sans MS" pitchFamily="66" charset="0"/>
                          <a:ea typeface="Times New Roman"/>
                          <a:cs typeface="Arial"/>
                        </a:rPr>
                        <a:t>EFECTOS DEL CALOR </a:t>
                      </a:r>
                      <a:endParaRPr lang="es-ES" sz="2400" dirty="0">
                        <a:solidFill>
                          <a:schemeClr val="bg1"/>
                        </a:solidFill>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r>
              <a:tr h="1438995">
                <a:tc>
                  <a:txBody>
                    <a:bodyPr/>
                    <a:lstStyle/>
                    <a:p>
                      <a:pPr algn="l">
                        <a:spcAft>
                          <a:spcPts val="0"/>
                        </a:spcAft>
                      </a:pPr>
                      <a:r>
                        <a:rPr lang="es-CO" sz="1800" kern="1200" dirty="0" smtClean="0">
                          <a:solidFill>
                            <a:srgbClr val="000000"/>
                          </a:solidFill>
                          <a:latin typeface="Comic Sans MS" pitchFamily="66" charset="0"/>
                          <a:ea typeface="Times New Roman"/>
                          <a:cs typeface="Arial"/>
                        </a:rPr>
                        <a:t>Fatiga, deshidratación, dolor de cabeza.</a:t>
                      </a:r>
                      <a:endParaRPr lang="es-ES" sz="1800" kern="1200" dirty="0" smtClean="0">
                        <a:solidFill>
                          <a:srgbClr val="000000"/>
                        </a:solidFill>
                        <a:latin typeface="Comic Sans MS" pitchFamily="66" charset="0"/>
                        <a:ea typeface="Times New Roman"/>
                        <a:cs typeface="Arial"/>
                      </a:endParaRPr>
                    </a:p>
                    <a:p>
                      <a:pPr algn="l">
                        <a:spcAft>
                          <a:spcPts val="0"/>
                        </a:spcAft>
                      </a:pPr>
                      <a:r>
                        <a:rPr lang="es-ES" sz="1800" kern="1200" dirty="0" smtClean="0">
                          <a:solidFill>
                            <a:srgbClr val="000000"/>
                          </a:solidFill>
                          <a:latin typeface="Comic Sans MS" pitchFamily="66" charset="0"/>
                          <a:ea typeface="Times New Roman"/>
                          <a:cs typeface="Arial"/>
                        </a:rPr>
                        <a:t>Deficiencia </a:t>
                      </a:r>
                      <a:r>
                        <a:rPr lang="es-ES" sz="1800" kern="1200" dirty="0">
                          <a:solidFill>
                            <a:srgbClr val="000000"/>
                          </a:solidFill>
                          <a:latin typeface="Comic Sans MS" pitchFamily="66" charset="0"/>
                          <a:ea typeface="Times New Roman"/>
                          <a:cs typeface="Arial"/>
                        </a:rPr>
                        <a:t>circulatoria </a:t>
                      </a:r>
                      <a:r>
                        <a:rPr lang="es-ES" sz="1800" kern="1200" dirty="0" smtClean="0">
                          <a:solidFill>
                            <a:srgbClr val="000000"/>
                          </a:solidFill>
                          <a:latin typeface="Comic Sans MS" pitchFamily="66" charset="0"/>
                          <a:ea typeface="Times New Roman"/>
                          <a:cs typeface="Arial"/>
                        </a:rPr>
                        <a:t>órganos</a:t>
                      </a:r>
                      <a:r>
                        <a:rPr lang="es-ES" sz="1800" kern="1200" baseline="0" dirty="0" smtClean="0">
                          <a:solidFill>
                            <a:srgbClr val="000000"/>
                          </a:solidFill>
                          <a:latin typeface="Comic Sans MS" pitchFamily="66" charset="0"/>
                          <a:ea typeface="Times New Roman"/>
                          <a:cs typeface="Arial"/>
                        </a:rPr>
                        <a:t> internos</a:t>
                      </a:r>
                    </a:p>
                    <a:p>
                      <a:pPr algn="l">
                        <a:spcAft>
                          <a:spcPts val="0"/>
                        </a:spcAft>
                      </a:pPr>
                      <a:r>
                        <a:rPr lang="es-ES" sz="1800" kern="1200" baseline="0" dirty="0" smtClean="0">
                          <a:solidFill>
                            <a:srgbClr val="000000"/>
                          </a:solidFill>
                          <a:latin typeface="Comic Sans MS" pitchFamily="66" charset="0"/>
                          <a:ea typeface="Calibri"/>
                          <a:cs typeface="Arial"/>
                        </a:rPr>
                        <a:t>(riñón, cerebro)</a:t>
                      </a:r>
                      <a:endParaRPr lang="es-ES" sz="1800" dirty="0">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rgbClr val="000000"/>
                          </a:solidFill>
                          <a:latin typeface="Comic Sans MS" pitchFamily="66" charset="0"/>
                          <a:ea typeface="Times New Roman"/>
                          <a:cs typeface="Arial"/>
                        </a:rPr>
                        <a:t>Alucinación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kern="1200" dirty="0" smtClean="0">
                        <a:solidFill>
                          <a:srgbClr val="000000"/>
                        </a:solidFill>
                        <a:latin typeface="Comic Sans MS" pitchFamily="66" charset="0"/>
                        <a:ea typeface="Calibri"/>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rgbClr val="000000"/>
                          </a:solidFill>
                          <a:latin typeface="Comic Sans MS" pitchFamily="66" charset="0"/>
                          <a:ea typeface="Calibri"/>
                          <a:cs typeface="Arial"/>
                        </a:rPr>
                        <a:t>Vértigo, vomito, desmayo, </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rgbClr val="000000"/>
                          </a:solidFill>
                          <a:latin typeface="Comic Sans MS" pitchFamily="66" charset="0"/>
                          <a:ea typeface="Calibri"/>
                          <a:cs typeface="Arial"/>
                        </a:rPr>
                        <a:t>hipotensión y taquicardia</a:t>
                      </a:r>
                      <a:endParaRPr lang="es-ES" sz="1800" dirty="0" smtClean="0">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890016">
                <a:tc>
                  <a:txBody>
                    <a:bodyPr/>
                    <a:lstStyle/>
                    <a:p>
                      <a:pPr algn="l">
                        <a:spcAft>
                          <a:spcPts val="0"/>
                        </a:spcAft>
                      </a:pPr>
                      <a:r>
                        <a:rPr lang="es-ES" sz="1800" kern="1200" dirty="0">
                          <a:solidFill>
                            <a:srgbClr val="000000"/>
                          </a:solidFill>
                          <a:latin typeface="Comic Sans MS" pitchFamily="66" charset="0"/>
                          <a:ea typeface="Times New Roman"/>
                          <a:cs typeface="Arial"/>
                        </a:rPr>
                        <a:t>Activación de las glándulas  sudoríparas </a:t>
                      </a:r>
                      <a:endParaRPr lang="es-ES" sz="1800" dirty="0">
                        <a:latin typeface="Comic Sans MS" pitchFamily="66" charset="0"/>
                        <a:ea typeface="Calibri"/>
                        <a:cs typeface="Times New Roman"/>
                      </a:endParaRPr>
                    </a:p>
                    <a:p>
                      <a:pPr algn="r">
                        <a:spcAft>
                          <a:spcPts val="0"/>
                        </a:spcAft>
                      </a:pPr>
                      <a:r>
                        <a:rPr lang="es-ES" sz="1800" kern="1200" dirty="0">
                          <a:solidFill>
                            <a:srgbClr val="FF0000"/>
                          </a:solidFill>
                          <a:latin typeface="Comic Sans MS" pitchFamily="66" charset="0"/>
                          <a:ea typeface="Times New Roman"/>
                          <a:cs typeface="Arial"/>
                        </a:rPr>
                        <a:t>Deshidratación </a:t>
                      </a:r>
                      <a:endParaRPr lang="es-ES" sz="1800" dirty="0">
                        <a:latin typeface="Comic Sans MS" pitchFamily="66" charset="0"/>
                        <a:ea typeface="Calibri"/>
                        <a:cs typeface="Times New Roman"/>
                      </a:endParaRPr>
                    </a:p>
                    <a:p>
                      <a:pPr algn="r">
                        <a:spcAft>
                          <a:spcPts val="0"/>
                        </a:spcAft>
                      </a:pPr>
                      <a:endParaRPr lang="es-ES" sz="1800" dirty="0">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spcAft>
                          <a:spcPts val="0"/>
                        </a:spcAft>
                      </a:pPr>
                      <a:r>
                        <a:rPr lang="es-ES" sz="1800" kern="1200" dirty="0" smtClean="0">
                          <a:solidFill>
                            <a:srgbClr val="000000"/>
                          </a:solidFill>
                          <a:latin typeface="Comic Sans MS" pitchFamily="66" charset="0"/>
                          <a:ea typeface="Times New Roman"/>
                          <a:cs typeface="Arial"/>
                        </a:rPr>
                        <a:t>Calambres</a:t>
                      </a:r>
                      <a:endParaRPr lang="es-ES" sz="1800" dirty="0">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615932">
                <a:tc>
                  <a:txBody>
                    <a:bodyPr/>
                    <a:lstStyle/>
                    <a:p>
                      <a:pPr algn="l">
                        <a:spcAft>
                          <a:spcPts val="0"/>
                        </a:spcAft>
                      </a:pPr>
                      <a:r>
                        <a:rPr lang="es-ES" sz="1800" kern="1200" dirty="0">
                          <a:solidFill>
                            <a:srgbClr val="000000"/>
                          </a:solidFill>
                          <a:latin typeface="Comic Sans MS" pitchFamily="66" charset="0"/>
                          <a:ea typeface="Times New Roman"/>
                          <a:cs typeface="Arial"/>
                        </a:rPr>
                        <a:t>Trastornos de piel </a:t>
                      </a:r>
                      <a:endParaRPr lang="es-ES" sz="1800" dirty="0">
                        <a:latin typeface="Comic Sans MS" pitchFamily="66" charset="0"/>
                        <a:ea typeface="Calibri"/>
                        <a:cs typeface="Times New Roman"/>
                      </a:endParaRPr>
                    </a:p>
                    <a:p>
                      <a:pPr algn="l">
                        <a:spcAft>
                          <a:spcPts val="0"/>
                        </a:spcAft>
                      </a:pPr>
                      <a:r>
                        <a:rPr lang="es-ES" sz="1800" kern="1200" dirty="0">
                          <a:solidFill>
                            <a:srgbClr val="000000"/>
                          </a:solidFill>
                          <a:latin typeface="Comic Sans MS" pitchFamily="66" charset="0"/>
                          <a:ea typeface="Times New Roman"/>
                          <a:cs typeface="Arial"/>
                        </a:rPr>
                        <a:t>Erupciones   </a:t>
                      </a:r>
                      <a:r>
                        <a:rPr lang="es-ES" sz="1800" kern="1200" dirty="0" smtClean="0">
                          <a:solidFill>
                            <a:srgbClr val="000000"/>
                          </a:solidFill>
                          <a:latin typeface="Comic Sans MS" pitchFamily="66" charset="0"/>
                          <a:ea typeface="Times New Roman"/>
                          <a:cs typeface="Arial"/>
                        </a:rPr>
                        <a:t>Quemaduras solar</a:t>
                      </a:r>
                      <a:endParaRPr lang="es-ES" sz="1800" dirty="0">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rgbClr val="000000"/>
                          </a:solidFill>
                          <a:latin typeface="Comic Sans MS" pitchFamily="66" charset="0"/>
                          <a:ea typeface="Times New Roman"/>
                          <a:cs typeface="Arial"/>
                        </a:rPr>
                        <a:t>Agotamiento</a:t>
                      </a:r>
                      <a:endParaRPr lang="es-ES" sz="1800" dirty="0" smtClean="0">
                        <a:latin typeface="Comic Sans MS" pitchFamily="66" charset="0"/>
                        <a:ea typeface="Calibri"/>
                        <a:cs typeface="Times New Roman"/>
                      </a:endParaRPr>
                    </a:p>
                    <a:p>
                      <a:pPr algn="l">
                        <a:spcAft>
                          <a:spcPts val="0"/>
                        </a:spcAft>
                      </a:pPr>
                      <a:endParaRPr lang="es-ES" sz="1800" dirty="0">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615932">
                <a:tc>
                  <a:txBody>
                    <a:bodyPr/>
                    <a:lstStyle/>
                    <a:p>
                      <a:pPr algn="l">
                        <a:spcAft>
                          <a:spcPts val="0"/>
                        </a:spcAft>
                      </a:pPr>
                      <a:r>
                        <a:rPr lang="es-ES" sz="1800" kern="1200" dirty="0">
                          <a:solidFill>
                            <a:srgbClr val="000000"/>
                          </a:solidFill>
                          <a:latin typeface="Comic Sans MS" pitchFamily="66" charset="0"/>
                          <a:ea typeface="Times New Roman"/>
                          <a:cs typeface="Arial"/>
                        </a:rPr>
                        <a:t>Golpe de calor </a:t>
                      </a:r>
                      <a:r>
                        <a:rPr lang="es-ES" sz="1800" kern="1200" dirty="0" smtClean="0">
                          <a:solidFill>
                            <a:srgbClr val="000000"/>
                          </a:solidFill>
                          <a:latin typeface="Comic Sans MS" pitchFamily="66" charset="0"/>
                          <a:ea typeface="Times New Roman"/>
                          <a:cs typeface="Arial"/>
                        </a:rPr>
                        <a:t>(42º</a:t>
                      </a:r>
                      <a:r>
                        <a:rPr lang="es-ES" sz="1800" kern="1200" baseline="0" dirty="0" smtClean="0">
                          <a:solidFill>
                            <a:srgbClr val="000000"/>
                          </a:solidFill>
                          <a:latin typeface="Comic Sans MS" pitchFamily="66" charset="0"/>
                          <a:ea typeface="Times New Roman"/>
                          <a:cs typeface="Arial"/>
                        </a:rPr>
                        <a:t>C,  </a:t>
                      </a:r>
                      <a:r>
                        <a:rPr lang="es-ES" sz="1800" kern="1200" dirty="0" smtClean="0">
                          <a:solidFill>
                            <a:srgbClr val="000000"/>
                          </a:solidFill>
                          <a:latin typeface="Comic Sans MS" pitchFamily="66" charset="0"/>
                          <a:ea typeface="Times New Roman"/>
                          <a:cs typeface="Arial"/>
                        </a:rPr>
                        <a:t>) </a:t>
                      </a:r>
                    </a:p>
                    <a:p>
                      <a:pPr algn="l">
                        <a:spcAft>
                          <a:spcPts val="0"/>
                        </a:spcAft>
                      </a:pPr>
                      <a:r>
                        <a:rPr lang="es-ES" sz="1800" kern="1200" dirty="0" smtClean="0">
                          <a:solidFill>
                            <a:srgbClr val="000000"/>
                          </a:solidFill>
                          <a:latin typeface="Comic Sans MS" pitchFamily="66" charset="0"/>
                          <a:ea typeface="Times New Roman"/>
                          <a:cs typeface="Arial"/>
                        </a:rPr>
                        <a:t>(Escalofrío, Dolor de cabeza, )</a:t>
                      </a: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spcAft>
                          <a:spcPts val="0"/>
                        </a:spcAft>
                      </a:pPr>
                      <a:r>
                        <a:rPr lang="es-CO" sz="1800" dirty="0" smtClean="0">
                          <a:latin typeface="Comic Sans MS" pitchFamily="66" charset="0"/>
                          <a:ea typeface="Calibri"/>
                          <a:cs typeface="Times New Roman"/>
                        </a:rPr>
                        <a:t> </a:t>
                      </a:r>
                      <a:endParaRPr lang="es-ES" sz="1800" dirty="0">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16475096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p:txBody>
          <a:bodyPr/>
          <a:lstStyle/>
          <a:p>
            <a:endParaRPr lang="es-CO" smtClean="0"/>
          </a:p>
        </p:txBody>
      </p:sp>
      <p:sp>
        <p:nvSpPr>
          <p:cNvPr id="41987" name="2 Marcador de contenido"/>
          <p:cNvSpPr>
            <a:spLocks noGrp="1"/>
          </p:cNvSpPr>
          <p:nvPr>
            <p:ph idx="1"/>
          </p:nvPr>
        </p:nvSpPr>
        <p:spPr>
          <a:xfrm>
            <a:off x="457200" y="1935163"/>
            <a:ext cx="8229600" cy="4389437"/>
          </a:xfrm>
          <a:prstGeom prst="rect">
            <a:avLst/>
          </a:prstGeom>
        </p:spPr>
        <p:txBody>
          <a:bodyPr/>
          <a:lstStyle/>
          <a:p>
            <a:endParaRPr lang="es-CO" smtClean="0"/>
          </a:p>
        </p:txBody>
      </p:sp>
      <p:graphicFrame>
        <p:nvGraphicFramePr>
          <p:cNvPr id="4" name="3 Tabla"/>
          <p:cNvGraphicFramePr>
            <a:graphicFrameLocks noGrp="1"/>
          </p:cNvGraphicFramePr>
          <p:nvPr>
            <p:extLst>
              <p:ext uri="{D42A27DB-BD31-4B8C-83A1-F6EECF244321}">
                <p14:modId xmlns:p14="http://schemas.microsoft.com/office/powerpoint/2010/main" val="2121242640"/>
              </p:ext>
            </p:extLst>
          </p:nvPr>
        </p:nvGraphicFramePr>
        <p:xfrm>
          <a:off x="251520" y="404664"/>
          <a:ext cx="8643938" cy="5957293"/>
        </p:xfrm>
        <a:graphic>
          <a:graphicData uri="http://schemas.openxmlformats.org/drawingml/2006/table">
            <a:tbl>
              <a:tblPr/>
              <a:tblGrid>
                <a:gridCol w="4315349"/>
                <a:gridCol w="4328589"/>
              </a:tblGrid>
              <a:tr h="538048">
                <a:tc gridSpan="2">
                  <a:txBody>
                    <a:bodyPr/>
                    <a:lstStyle/>
                    <a:p>
                      <a:pPr algn="ctr">
                        <a:spcAft>
                          <a:spcPts val="0"/>
                        </a:spcAft>
                      </a:pPr>
                      <a:r>
                        <a:rPr lang="es-ES" sz="2400" b="1" kern="1200" dirty="0" smtClean="0">
                          <a:solidFill>
                            <a:schemeClr val="bg1"/>
                          </a:solidFill>
                          <a:latin typeface="Comic Sans MS" pitchFamily="66" charset="0"/>
                          <a:ea typeface="Times New Roman"/>
                          <a:cs typeface="Arial"/>
                        </a:rPr>
                        <a:t>EFECTOS DEL FRIO </a:t>
                      </a:r>
                      <a:endParaRPr lang="es-ES" sz="2400" dirty="0">
                        <a:solidFill>
                          <a:schemeClr val="bg1"/>
                        </a:solidFill>
                        <a:latin typeface="Comic Sans MS" pitchFamily="66" charset="0"/>
                        <a:ea typeface="Calibri"/>
                        <a:cs typeface="Times New Roman"/>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r>
              <a:tr h="1376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kern="1200" dirty="0" smtClean="0">
                          <a:solidFill>
                            <a:schemeClr val="tx1"/>
                          </a:solidFill>
                          <a:latin typeface="Comic Sans MS" pitchFamily="66" charset="0"/>
                          <a:ea typeface="+mn-ea"/>
                          <a:cs typeface="+mn-cs"/>
                        </a:rPr>
                        <a:t>Disminución de la circulación sanguínea periférica (reducción de la entrega de calor al exterior)</a:t>
                      </a:r>
                      <a:endParaRPr lang="es-ES" sz="1800" kern="1200" dirty="0" smtClean="0">
                        <a:solidFill>
                          <a:schemeClr val="tx1"/>
                        </a:solidFill>
                        <a:latin typeface="Comic Sans MS" pitchFamily="66" charset="0"/>
                        <a:ea typeface="+mn-ea"/>
                        <a:cs typeface="+mn-cs"/>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kern="1200" dirty="0" smtClean="0">
                        <a:solidFill>
                          <a:schemeClr val="tx1"/>
                        </a:solidFill>
                        <a:latin typeface="Comic Sans MS" pitchFamily="66" charset="0"/>
                        <a:ea typeface="+mn-ea"/>
                        <a:cs typeface="+mn-cs"/>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439077">
                <a:tc>
                  <a:txBody>
                    <a:bodyPr/>
                    <a:lstStyle/>
                    <a:p>
                      <a:r>
                        <a:rPr lang="es-CO" sz="1800" kern="1200" dirty="0" smtClean="0">
                          <a:solidFill>
                            <a:schemeClr val="tx1"/>
                          </a:solidFill>
                          <a:latin typeface="Comic Sans MS" pitchFamily="66" charset="0"/>
                          <a:ea typeface="+mn-ea"/>
                          <a:cs typeface="+mn-cs"/>
                        </a:rPr>
                        <a:t>Arrollamiento o encogimiento;</a:t>
                      </a:r>
                      <a:r>
                        <a:rPr lang="es-CO" sz="1800" kern="1200" baseline="0" dirty="0" smtClean="0">
                          <a:solidFill>
                            <a:schemeClr val="tx1"/>
                          </a:solidFill>
                          <a:latin typeface="Comic Sans MS" pitchFamily="66" charset="0"/>
                          <a:ea typeface="+mn-ea"/>
                          <a:cs typeface="+mn-cs"/>
                        </a:rPr>
                        <a:t> </a:t>
                      </a:r>
                      <a:r>
                        <a:rPr lang="es-CO" sz="1800" kern="1200" dirty="0" smtClean="0">
                          <a:solidFill>
                            <a:schemeClr val="tx1"/>
                          </a:solidFill>
                          <a:latin typeface="Comic Sans MS" pitchFamily="66" charset="0"/>
                          <a:ea typeface="+mn-ea"/>
                          <a:cs typeface="+mn-cs"/>
                        </a:rPr>
                        <a:t>forma de presentar menos superficie (piel) de contacto al medio ambiente</a:t>
                      </a:r>
                      <a:endParaRPr lang="es-ES" sz="1800" kern="1200" dirty="0" smtClean="0">
                        <a:solidFill>
                          <a:schemeClr val="tx1"/>
                        </a:solidFill>
                        <a:latin typeface="Comic Sans MS" pitchFamily="66" charset="0"/>
                        <a:ea typeface="+mn-ea"/>
                        <a:cs typeface="+mn-cs"/>
                      </a:endParaRPr>
                    </a:p>
                    <a:p>
                      <a:pPr algn="l">
                        <a:spcAft>
                          <a:spcPts val="0"/>
                        </a:spcAft>
                      </a:pPr>
                      <a:endParaRPr lang="es-ES" sz="1800" dirty="0">
                        <a:latin typeface="Comic Sans MS" pitchFamily="66" charset="0"/>
                        <a:ea typeface="Calibri"/>
                        <a:cs typeface="Times New Roman"/>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kern="1200" dirty="0" smtClean="0">
                          <a:solidFill>
                            <a:schemeClr val="tx1"/>
                          </a:solidFill>
                          <a:latin typeface="Comic Sans MS" pitchFamily="66" charset="0"/>
                          <a:ea typeface="+mn-ea"/>
                          <a:cs typeface="+mn-cs"/>
                        </a:rPr>
                        <a:t>Temblor</a:t>
                      </a:r>
                      <a:r>
                        <a:rPr lang="es-CO" sz="1800" kern="1200" baseline="0" dirty="0" smtClean="0">
                          <a:solidFill>
                            <a:schemeClr val="tx1"/>
                          </a:solidFill>
                          <a:latin typeface="Comic Sans MS" pitchFamily="66" charset="0"/>
                          <a:ea typeface="+mn-ea"/>
                          <a:cs typeface="+mn-cs"/>
                        </a:rPr>
                        <a:t> INVOLUNTARIO</a:t>
                      </a:r>
                      <a:endParaRPr lang="es-ES" sz="1800" kern="1200" dirty="0" smtClean="0">
                        <a:solidFill>
                          <a:schemeClr val="tx1"/>
                        </a:solidFill>
                        <a:latin typeface="Comic Sans MS" pitchFamily="66" charset="0"/>
                        <a:ea typeface="+mn-ea"/>
                        <a:cs typeface="+mn-cs"/>
                      </a:endParaRPr>
                    </a:p>
                    <a:p>
                      <a:pPr lvl="0"/>
                      <a:r>
                        <a:rPr lang="es-ES" sz="1800" kern="1200" dirty="0" smtClean="0">
                          <a:solidFill>
                            <a:schemeClr val="tx1"/>
                          </a:solidFill>
                          <a:latin typeface="Comic Sans MS" pitchFamily="66" charset="0"/>
                          <a:ea typeface="+mn-ea"/>
                          <a:cs typeface="+mn-cs"/>
                        </a:rPr>
                        <a:t>Disminución de la destreza manual</a:t>
                      </a:r>
                    </a:p>
                    <a:p>
                      <a:pPr lvl="0"/>
                      <a:r>
                        <a:rPr lang="es-ES" sz="1800" kern="1200" dirty="0" smtClean="0">
                          <a:solidFill>
                            <a:schemeClr val="tx1"/>
                          </a:solidFill>
                          <a:latin typeface="Comic Sans MS" pitchFamily="66" charset="0"/>
                          <a:ea typeface="+mn-ea"/>
                          <a:cs typeface="+mn-cs"/>
                        </a:rPr>
                        <a:t>Reducción de la capacidad del tacto</a:t>
                      </a:r>
                    </a:p>
                    <a:p>
                      <a:pPr algn="l">
                        <a:spcAft>
                          <a:spcPts val="0"/>
                        </a:spcAft>
                      </a:pPr>
                      <a:endParaRPr lang="es-ES" sz="1800" dirty="0">
                        <a:latin typeface="Comic Sans MS" pitchFamily="66" charset="0"/>
                        <a:ea typeface="Calibri"/>
                        <a:cs typeface="Times New Roman"/>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164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kern="1200" dirty="0" smtClean="0">
                          <a:solidFill>
                            <a:schemeClr val="tx1"/>
                          </a:solidFill>
                          <a:latin typeface="Comic Sans MS" pitchFamily="66" charset="0"/>
                          <a:ea typeface="+mn-ea"/>
                          <a:cs typeface="+mn-cs"/>
                        </a:rPr>
                        <a:t>Desactivación de la transpiración</a:t>
                      </a:r>
                      <a:endParaRPr lang="es-ES" sz="1800" kern="1200" dirty="0" smtClean="0">
                        <a:solidFill>
                          <a:schemeClr val="tx1"/>
                        </a:solidFill>
                        <a:latin typeface="Comic Sans MS" pitchFamily="66" charset="0"/>
                        <a:ea typeface="+mn-ea"/>
                        <a:cs typeface="+mn-cs"/>
                      </a:endParaRPr>
                    </a:p>
                    <a:p>
                      <a:pPr algn="l">
                        <a:spcAft>
                          <a:spcPts val="0"/>
                        </a:spcAft>
                      </a:pPr>
                      <a:endParaRPr lang="es-ES" sz="1800" dirty="0">
                        <a:latin typeface="Comic Sans MS" pitchFamily="66" charset="0"/>
                        <a:ea typeface="Calibri"/>
                        <a:cs typeface="Times New Roman"/>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lvl="0"/>
                      <a:r>
                        <a:rPr lang="es-ES" sz="1800" kern="1200" dirty="0" smtClean="0">
                          <a:solidFill>
                            <a:schemeClr val="tx1"/>
                          </a:solidFill>
                          <a:latin typeface="Comic Sans MS" pitchFamily="66" charset="0"/>
                          <a:ea typeface="+mn-ea"/>
                          <a:cs typeface="+mn-cs"/>
                        </a:rPr>
                        <a:t>Comportamiento extraño (extravagante), como consecuencia de hipotermia de la sangre que irriga el cerebro</a:t>
                      </a:r>
                    </a:p>
                    <a:p>
                      <a:pPr algn="l">
                        <a:spcAft>
                          <a:spcPts val="0"/>
                        </a:spcAft>
                      </a:pPr>
                      <a:endParaRPr lang="es-ES" sz="1800" dirty="0">
                        <a:latin typeface="Comic Sans MS" pitchFamily="66" charset="0"/>
                        <a:ea typeface="Calibri"/>
                        <a:cs typeface="Times New Roman"/>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164784">
                <a:tc>
                  <a:txBody>
                    <a:bodyPr/>
                    <a:lstStyle/>
                    <a:p>
                      <a:pPr lvl="0"/>
                      <a:r>
                        <a:rPr lang="es-ES" sz="1800" kern="1200" dirty="0" smtClean="0">
                          <a:solidFill>
                            <a:schemeClr val="tx1"/>
                          </a:solidFill>
                          <a:latin typeface="Comic Sans MS" pitchFamily="66" charset="0"/>
                          <a:ea typeface="+mn-ea"/>
                          <a:cs typeface="+mn-cs"/>
                        </a:rPr>
                        <a:t>Congelamiento de las extremidades</a:t>
                      </a:r>
                    </a:p>
                    <a:p>
                      <a:pPr lvl="0"/>
                      <a:r>
                        <a:rPr lang="es-ES" sz="1800" kern="1200" dirty="0" smtClean="0">
                          <a:solidFill>
                            <a:schemeClr val="tx1"/>
                          </a:solidFill>
                          <a:latin typeface="Comic Sans MS" pitchFamily="66" charset="0"/>
                          <a:ea typeface="+mn-ea"/>
                          <a:cs typeface="+mn-cs"/>
                        </a:rPr>
                        <a:t>Cuando la temperatura interior del cuerpo es inferior a los 28 °C aparece el riesgo de muerte por paro cardíaco</a:t>
                      </a:r>
                      <a:endParaRPr lang="es-ES" sz="1800" dirty="0">
                        <a:latin typeface="Comic Sans MS" pitchFamily="66" charset="0"/>
                        <a:ea typeface="Calibri"/>
                        <a:cs typeface="Times New Roman"/>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spcAft>
                          <a:spcPts val="0"/>
                        </a:spcAft>
                      </a:pPr>
                      <a:endParaRPr lang="es-ES" sz="1800" dirty="0">
                        <a:latin typeface="Comic Sans MS" pitchFamily="66" charset="0"/>
                        <a:ea typeface="Calibri"/>
                        <a:cs typeface="Times New Roman"/>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188034241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p:cNvSpPr>
          <p:nvPr>
            <p:ph idx="1"/>
          </p:nvPr>
        </p:nvSpPr>
        <p:spPr>
          <a:xfrm>
            <a:off x="457200" y="1935163"/>
            <a:ext cx="8229600" cy="4389437"/>
          </a:xfrm>
          <a:prstGeom prst="rect">
            <a:avLst/>
          </a:prstGeom>
        </p:spPr>
        <p:txBody>
          <a:bodyPr>
            <a:normAutofit/>
          </a:bodyPr>
          <a:lstStyle/>
          <a:p>
            <a:pPr marL="0" indent="0">
              <a:buFont typeface="Wingdings 2" pitchFamily="18" charset="2"/>
              <a:buNone/>
              <a:defRPr/>
            </a:pPr>
            <a:r>
              <a:rPr lang="es-CO" dirty="0" smtClean="0">
                <a:solidFill>
                  <a:schemeClr val="tx1"/>
                </a:solidFill>
                <a:latin typeface="Comic Sans MS" pitchFamily="66" charset="0"/>
              </a:rPr>
              <a:t>Existen varias formas de mantener fresco el lugar de trabajo.  Entre éstas tenemos:</a:t>
            </a:r>
          </a:p>
          <a:p>
            <a:pPr marL="0" indent="0">
              <a:buFont typeface="Wingdings 2" pitchFamily="18" charset="2"/>
              <a:buNone/>
              <a:defRPr/>
            </a:pPr>
            <a:endParaRPr lang="es-CO" sz="1800" b="1" dirty="0">
              <a:solidFill>
                <a:schemeClr val="tx1"/>
              </a:solidFill>
              <a:latin typeface="Comic Sans MS" pitchFamily="66" charset="0"/>
            </a:endParaRPr>
          </a:p>
          <a:p>
            <a:pPr marL="285750" indent="-285750">
              <a:buClr>
                <a:schemeClr val="bg2">
                  <a:lumMod val="25000"/>
                </a:schemeClr>
              </a:buClr>
              <a:buFont typeface="Wingdings" pitchFamily="2" charset="2"/>
              <a:buChar char="v"/>
              <a:defRPr/>
            </a:pPr>
            <a:r>
              <a:rPr lang="es-CO" sz="1800" b="1" dirty="0" smtClean="0">
                <a:solidFill>
                  <a:schemeClr val="tx1"/>
                </a:solidFill>
                <a:latin typeface="Comic Sans MS" pitchFamily="66" charset="0"/>
              </a:rPr>
              <a:t>TEMAS DE AIRE ACONDICIONADO</a:t>
            </a:r>
          </a:p>
          <a:p>
            <a:pPr>
              <a:buClr>
                <a:schemeClr val="bg2">
                  <a:lumMod val="25000"/>
                </a:schemeClr>
              </a:buClr>
              <a:buFont typeface="Wingdings" pitchFamily="2" charset="2"/>
              <a:buChar char="v"/>
            </a:pPr>
            <a:r>
              <a:rPr lang="es-CO" sz="1800" b="1" dirty="0" smtClean="0">
                <a:solidFill>
                  <a:schemeClr val="tx1"/>
                </a:solidFill>
                <a:latin typeface="Comic Sans MS" pitchFamily="66" charset="0"/>
              </a:rPr>
              <a:t>ELEMENTOS DE PROTECCIÓN PERSONAL</a:t>
            </a:r>
          </a:p>
          <a:p>
            <a:pPr>
              <a:buClr>
                <a:schemeClr val="bg2">
                  <a:lumMod val="25000"/>
                </a:schemeClr>
              </a:buClr>
              <a:buFont typeface="Wingdings" pitchFamily="2" charset="2"/>
              <a:buChar char="v"/>
            </a:pPr>
            <a:r>
              <a:rPr lang="es-CO" sz="1800" b="1" dirty="0" smtClean="0">
                <a:solidFill>
                  <a:schemeClr val="tx1"/>
                </a:solidFill>
                <a:latin typeface="Comic Sans MS" pitchFamily="66" charset="0"/>
              </a:rPr>
              <a:t>MÉTODOS DE REFRACCIÓN DEL CALOR, FRÍO </a:t>
            </a:r>
          </a:p>
          <a:p>
            <a:pPr>
              <a:buClr>
                <a:schemeClr val="bg2">
                  <a:lumMod val="25000"/>
                </a:schemeClr>
              </a:buClr>
              <a:buFont typeface="Wingdings" pitchFamily="2" charset="2"/>
              <a:buChar char="v"/>
            </a:pPr>
            <a:r>
              <a:rPr lang="es-CO" sz="1800" b="1" dirty="0" smtClean="0">
                <a:solidFill>
                  <a:schemeClr val="tx1"/>
                </a:solidFill>
                <a:latin typeface="Comic Sans MS" pitchFamily="66" charset="0"/>
              </a:rPr>
              <a:t>CALEFACCIÓN</a:t>
            </a:r>
          </a:p>
          <a:p>
            <a:pPr>
              <a:buClr>
                <a:schemeClr val="bg2">
                  <a:lumMod val="25000"/>
                </a:schemeClr>
              </a:buClr>
              <a:buFont typeface="Wingdings" pitchFamily="2" charset="2"/>
              <a:buChar char="v"/>
            </a:pPr>
            <a:r>
              <a:rPr lang="es-CO" sz="1800" b="1" dirty="0" smtClean="0">
                <a:solidFill>
                  <a:schemeClr val="tx1"/>
                </a:solidFill>
                <a:latin typeface="Comic Sans MS" pitchFamily="66" charset="0"/>
              </a:rPr>
              <a:t>ROPA TÉRMICA, CONTROL ENEL TIEMPO DE EXPOSICIÓN, PERIODOS DE ADAPTACIÓN</a:t>
            </a:r>
          </a:p>
          <a:p>
            <a:pPr>
              <a:buClr>
                <a:schemeClr val="bg2">
                  <a:lumMod val="25000"/>
                </a:schemeClr>
              </a:buClr>
              <a:buFont typeface="Wingdings" pitchFamily="2" charset="2"/>
              <a:buChar char="v"/>
              <a:defRPr/>
            </a:pPr>
            <a:r>
              <a:rPr lang="es-CO" sz="1800" b="1" dirty="0" smtClean="0">
                <a:solidFill>
                  <a:schemeClr val="tx1"/>
                </a:solidFill>
                <a:latin typeface="Comic Sans MS" pitchFamily="66" charset="0"/>
              </a:rPr>
              <a:t>LOS TECHOS ALTOS SON MEJORES QUE LOS BAJOS.  EL AIRE CALIENTE SUBE.</a:t>
            </a:r>
            <a:r>
              <a:rPr lang="es-CO" sz="1800" b="1" dirty="0" smtClean="0"/>
              <a:t/>
            </a:r>
            <a:br>
              <a:rPr lang="es-CO" sz="1800" b="1" dirty="0" smtClean="0"/>
            </a:br>
            <a:endParaRPr lang="es-CO" sz="1800" b="1" dirty="0" smtClean="0"/>
          </a:p>
          <a:p>
            <a:pPr marL="0" indent="0">
              <a:buFont typeface="Wingdings 2" pitchFamily="18" charset="2"/>
              <a:buNone/>
              <a:defRPr/>
            </a:pPr>
            <a:endParaRPr lang="es-AR" dirty="0" smtClean="0"/>
          </a:p>
        </p:txBody>
      </p:sp>
      <p:sp>
        <p:nvSpPr>
          <p:cNvPr id="44" name="43 Rectángulo"/>
          <p:cNvSpPr/>
          <p:nvPr/>
        </p:nvSpPr>
        <p:spPr>
          <a:xfrm>
            <a:off x="1312116" y="476672"/>
            <a:ext cx="6764993" cy="1200329"/>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es-CO" sz="3600" b="1" dirty="0">
                <a:latin typeface="Comic Sans MS" pitchFamily="66" charset="0"/>
              </a:rPr>
              <a:t>MEDIDAS DE PREVENCIÓN </a:t>
            </a:r>
          </a:p>
          <a:p>
            <a:pPr algn="ctr">
              <a:defRPr/>
            </a:pPr>
            <a:r>
              <a:rPr lang="es-CO" sz="3600" b="1" dirty="0">
                <a:latin typeface="Comic Sans MS" pitchFamily="66" charset="0"/>
              </a:rPr>
              <a:t>Y CONTROL</a:t>
            </a:r>
            <a:endParaRPr lang="es-ES" sz="35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1912439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548680"/>
            <a:ext cx="7560840" cy="1538883"/>
          </a:xfrm>
          <a:prstGeom prst="rect">
            <a:avLst/>
          </a:prstGeom>
          <a:noFill/>
        </p:spPr>
        <p:txBody>
          <a:bodyPr wrap="square" rtlCol="0">
            <a:spAutoFit/>
          </a:bodyPr>
          <a:lstStyle/>
          <a:p>
            <a:pPr algn="ctr"/>
            <a:r>
              <a:rPr lang="es-CO" sz="5400" b="1" i="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rPr>
              <a:t> VENTILACION</a:t>
            </a:r>
            <a:r>
              <a:rPr lang="es-CO" sz="4000" dirty="0" smtClean="0">
                <a:solidFill>
                  <a:schemeClr val="accent2"/>
                </a:solidFill>
                <a:latin typeface="Bernard MT Condensed" pitchFamily="18" charset="0"/>
              </a:rPr>
              <a:t/>
            </a:r>
            <a:br>
              <a:rPr lang="es-CO" sz="4000" dirty="0" smtClean="0">
                <a:solidFill>
                  <a:schemeClr val="accent2"/>
                </a:solidFill>
                <a:latin typeface="Bernard MT Condensed" pitchFamily="18" charset="0"/>
              </a:rPr>
            </a:br>
            <a:endParaRPr lang="es-CO" sz="4000" dirty="0">
              <a:solidFill>
                <a:schemeClr val="accent2"/>
              </a:solidFill>
              <a:latin typeface="Bernard MT Condensed" pitchFamily="18" charset="0"/>
            </a:endParaRPr>
          </a:p>
        </p:txBody>
      </p:sp>
      <p:sp>
        <p:nvSpPr>
          <p:cNvPr id="6" name="5 Nube"/>
          <p:cNvSpPr/>
          <p:nvPr/>
        </p:nvSpPr>
        <p:spPr>
          <a:xfrm rot="20926154">
            <a:off x="1050399" y="2177413"/>
            <a:ext cx="6718124" cy="3508560"/>
          </a:xfrm>
          <a:prstGeom prst="cloud">
            <a:avLst/>
          </a:prstGeom>
          <a:solidFill>
            <a:srgbClr val="A80074"/>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u="sng" dirty="0">
                <a:solidFill>
                  <a:schemeClr val="bg1"/>
                </a:solidFill>
                <a:effectLst>
                  <a:outerShdw blurRad="38100" dist="38100" dir="2700000" algn="tl">
                    <a:srgbClr val="000000">
                      <a:alpha val="43137"/>
                    </a:srgbClr>
                  </a:outerShdw>
                </a:effectLst>
                <a:latin typeface="Comic Sans MS" pitchFamily="66" charset="0"/>
              </a:rPr>
              <a:t>Es el movimiento de aire en un espacio cerrado producido por su circulación o desplazamiento por sí mismo. La ventilación puede lograrse con cualquier combinación de medios de admisión y escape. </a:t>
            </a:r>
          </a:p>
        </p:txBody>
      </p:sp>
    </p:spTree>
    <p:extLst>
      <p:ext uri="{BB962C8B-B14F-4D97-AF65-F5344CB8AC3E}">
        <p14:creationId xmlns:p14="http://schemas.microsoft.com/office/powerpoint/2010/main" val="22110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rgamino horizontal"/>
          <p:cNvSpPr/>
          <p:nvPr/>
        </p:nvSpPr>
        <p:spPr>
          <a:xfrm rot="20994703">
            <a:off x="155692" y="920555"/>
            <a:ext cx="8568952" cy="2402965"/>
          </a:xfrm>
          <a:prstGeom prst="horizontalScroll">
            <a:avLst/>
          </a:prstGeom>
          <a:solidFill>
            <a:srgbClr val="696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omic Sans MS" pitchFamily="66" charset="0"/>
            </a:endParaRPr>
          </a:p>
          <a:p>
            <a:pPr marL="285750" indent="-285750" algn="ctr">
              <a:buFont typeface="Wingdings" pitchFamily="2" charset="2"/>
              <a:buChar char="§"/>
            </a:pPr>
            <a:r>
              <a:rPr lang="es-CO" dirty="0" smtClean="0">
                <a:latin typeface="Comic Sans MS" pitchFamily="66" charset="0"/>
              </a:rPr>
              <a:t> </a:t>
            </a:r>
            <a:r>
              <a:rPr lang="es-CO" dirty="0">
                <a:latin typeface="Comic Sans MS" pitchFamily="66" charset="0"/>
              </a:rPr>
              <a:t>Para asegurar el bienestar de los trabajadores, las condiciones del aire respirable deben ajustarse al tipo de trabajo que se vaya a efectuar: ligero, medianamente pesado y pesado</a:t>
            </a:r>
            <a:endParaRPr lang="es-MX" dirty="0">
              <a:latin typeface="Comic Sans MS" pitchFamily="66" charset="0"/>
            </a:endParaRPr>
          </a:p>
        </p:txBody>
      </p:sp>
      <p:sp>
        <p:nvSpPr>
          <p:cNvPr id="5" name="4 Cinta perforada"/>
          <p:cNvSpPr/>
          <p:nvPr/>
        </p:nvSpPr>
        <p:spPr>
          <a:xfrm rot="21019651">
            <a:off x="964831" y="3528880"/>
            <a:ext cx="7820218" cy="2448683"/>
          </a:xfrm>
          <a:prstGeom prst="flowChartPunchedTape">
            <a:avLst/>
          </a:prstGeom>
          <a:solidFill>
            <a:srgbClr val="0000CC"/>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atin typeface="Comic Sans MS" pitchFamily="66" charset="0"/>
              </a:rPr>
              <a:t>Los procesos de producción </a:t>
            </a:r>
            <a:r>
              <a:rPr lang="es-CO" dirty="0" smtClean="0">
                <a:latin typeface="Comic Sans MS" pitchFamily="66" charset="0"/>
              </a:rPr>
              <a:t>que son por emisión </a:t>
            </a:r>
            <a:r>
              <a:rPr lang="es-CO" dirty="0">
                <a:latin typeface="Comic Sans MS" pitchFamily="66" charset="0"/>
              </a:rPr>
              <a:t>de gases, vapores, polvo o calor </a:t>
            </a:r>
            <a:r>
              <a:rPr lang="es-CO" dirty="0" smtClean="0">
                <a:latin typeface="Comic Sans MS" pitchFamily="66" charset="0"/>
              </a:rPr>
              <a:t>modifican </a:t>
            </a:r>
            <a:r>
              <a:rPr lang="es-CO" dirty="0">
                <a:latin typeface="Comic Sans MS" pitchFamily="66" charset="0"/>
              </a:rPr>
              <a:t>el estado y composición del aire, lo cual puede ser nocivo para la salud y bienestar de los trabajadores y repercuten en el rendimiento personal.</a:t>
            </a:r>
          </a:p>
        </p:txBody>
      </p:sp>
    </p:spTree>
    <p:extLst>
      <p:ext uri="{BB962C8B-B14F-4D97-AF65-F5344CB8AC3E}">
        <p14:creationId xmlns:p14="http://schemas.microsoft.com/office/powerpoint/2010/main" val="299154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332656"/>
            <a:ext cx="7376607" cy="936104"/>
          </a:xfrm>
          <a:solidFill>
            <a:schemeClr val="accent4">
              <a:lumMod val="60000"/>
              <a:lumOff val="40000"/>
            </a:schemeClr>
          </a:solidFill>
          <a:ln w="38100">
            <a:solidFill>
              <a:schemeClr val="accent4">
                <a:lumMod val="75000"/>
              </a:schemeClr>
            </a:solidFill>
          </a:ln>
        </p:spPr>
        <p:txBody>
          <a:bodyPr/>
          <a:lstStyle/>
          <a:p>
            <a:pPr marL="0" indent="0">
              <a:buNone/>
            </a:pPr>
            <a:r>
              <a:rPr lang="es-CO" sz="4400" dirty="0" smtClean="0">
                <a:solidFill>
                  <a:schemeClr val="tx1"/>
                </a:solidFill>
                <a:latin typeface="Comic Sans MS" pitchFamily="66" charset="0"/>
              </a:rPr>
              <a:t>EFECTOS EN LA SALUD</a:t>
            </a:r>
            <a:endParaRPr lang="es-CO" sz="4400" dirty="0">
              <a:solidFill>
                <a:schemeClr val="tx1"/>
              </a:solidFill>
              <a:latin typeface="Comic Sans MS" pitchFamily="66" charset="0"/>
            </a:endParaRPr>
          </a:p>
        </p:txBody>
      </p:sp>
      <p:graphicFrame>
        <p:nvGraphicFramePr>
          <p:cNvPr id="3" name="2 Diagrama"/>
          <p:cNvGraphicFramePr/>
          <p:nvPr>
            <p:extLst>
              <p:ext uri="{D42A27DB-BD31-4B8C-83A1-F6EECF244321}">
                <p14:modId xmlns:p14="http://schemas.microsoft.com/office/powerpoint/2010/main" val="3521014898"/>
              </p:ext>
            </p:extLst>
          </p:nvPr>
        </p:nvGraphicFramePr>
        <p:xfrm>
          <a:off x="683568" y="1628800"/>
          <a:ext cx="784887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322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447679726"/>
              </p:ext>
            </p:extLst>
          </p:nvPr>
        </p:nvGraphicFramePr>
        <p:xfrm>
          <a:off x="323528" y="764704"/>
          <a:ext cx="813690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5610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476672"/>
            <a:ext cx="6512511" cy="1143000"/>
          </a:xfrm>
        </p:spPr>
        <p:txBody>
          <a:bodyPr/>
          <a:lstStyle/>
          <a:p>
            <a:pPr marL="0" indent="0">
              <a:buNone/>
            </a:pPr>
            <a:r>
              <a:rPr lang="es-CO"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rPr>
              <a:t>ILUMINACION</a:t>
            </a:r>
            <a:endParaRPr lang="es-CO" sz="54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endParaRPr>
          </a:p>
        </p:txBody>
      </p:sp>
      <p:sp>
        <p:nvSpPr>
          <p:cNvPr id="5" name="4 Nube"/>
          <p:cNvSpPr/>
          <p:nvPr/>
        </p:nvSpPr>
        <p:spPr>
          <a:xfrm rot="20205061">
            <a:off x="194080" y="2058154"/>
            <a:ext cx="5396255" cy="3451123"/>
          </a:xfrm>
          <a:prstGeom prst="cloud">
            <a:avLst/>
          </a:prstGeom>
          <a:blipFill dpi="0" rotWithShape="1">
            <a:blip r:embed="rId2">
              <a:alphaModFix amt="60000"/>
            </a:blip>
            <a:srcRect/>
            <a:tile tx="0" ty="0" sx="100000" sy="100000" flip="none" algn="tl"/>
          </a:bli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99CC"/>
              </a:solidFill>
            </a:endParaRPr>
          </a:p>
        </p:txBody>
      </p:sp>
      <p:sp>
        <p:nvSpPr>
          <p:cNvPr id="8" name="7 Rectángulo"/>
          <p:cNvSpPr/>
          <p:nvPr/>
        </p:nvSpPr>
        <p:spPr>
          <a:xfrm rot="19885606">
            <a:off x="746336" y="2480028"/>
            <a:ext cx="4572000" cy="2308324"/>
          </a:xfrm>
          <a:prstGeom prst="rect">
            <a:avLst/>
          </a:prstGeom>
        </p:spPr>
        <p:txBody>
          <a:bodyPr>
            <a:spAutoFit/>
          </a:bodyPr>
          <a:lstStyle/>
          <a:p>
            <a:r>
              <a:rPr lang="es-ES" dirty="0">
                <a:latin typeface="Comic Sans MS" pitchFamily="66" charset="0"/>
                <a:cs typeface="Andalus" pitchFamily="18" charset="-78"/>
              </a:rPr>
              <a:t>La iluminación es uno de los factores ambientales de carácter Micro-climático que tiene como principal finalidad el facilitar la visualización de las cosas dentro de su contexto espacial, de modo que el trabajo se puede realizar en condiciones aceptables de eficacia, comodidad y </a:t>
            </a:r>
            <a:r>
              <a:rPr lang="es-ES" dirty="0" smtClean="0">
                <a:latin typeface="Comic Sans MS" pitchFamily="66" charset="0"/>
                <a:cs typeface="Andalus" pitchFamily="18" charset="-78"/>
              </a:rPr>
              <a:t>seguridad.</a:t>
            </a:r>
            <a:endParaRPr lang="es-CO" dirty="0">
              <a:latin typeface="Comic Sans MS" pitchFamily="66" charset="0"/>
            </a:endParaRPr>
          </a:p>
        </p:txBody>
      </p:sp>
      <p:pic>
        <p:nvPicPr>
          <p:cNvPr id="9218" name="Picture 2" descr="http://www.decorablog.com/wp-content/2008/09/iluminacion-ca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115" y="2000652"/>
            <a:ext cx="3456384"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74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260648"/>
            <a:ext cx="8280920" cy="3631763"/>
          </a:xfrm>
          <a:prstGeom prst="rect">
            <a:avLst/>
          </a:prstGeom>
        </p:spPr>
        <p:txBody>
          <a:bodyPr wrap="square">
            <a:spAutoFit/>
          </a:bodyPr>
          <a:lstStyle/>
          <a:p>
            <a:endParaRPr lang="es-CO" dirty="0" smtClean="0"/>
          </a:p>
          <a:p>
            <a:pPr marL="285750" indent="-285750">
              <a:buFont typeface="Wingdings" pitchFamily="2" charset="2"/>
              <a:buChar char="v"/>
            </a:pPr>
            <a:r>
              <a:rPr lang="es-CO" dirty="0" smtClean="0"/>
              <a:t>Es </a:t>
            </a:r>
            <a:r>
              <a:rPr lang="es-CO" dirty="0"/>
              <a:t>considerado un factor de riesgo que condiciona la calidad de vida y determina las condiciones de trabajo en que se desarrollan las actividades laborales. </a:t>
            </a:r>
            <a:endParaRPr lang="es-CO" dirty="0" smtClean="0"/>
          </a:p>
          <a:p>
            <a:endParaRPr lang="es-CO" dirty="0"/>
          </a:p>
          <a:p>
            <a:endParaRPr lang="es-CO" dirty="0"/>
          </a:p>
          <a:p>
            <a:r>
              <a:rPr lang="es-CO" sz="3200" b="1" dirty="0" smtClean="0"/>
              <a:t>LA VISIÓN </a:t>
            </a:r>
            <a:r>
              <a:rPr lang="es-CO" dirty="0" smtClean="0"/>
              <a:t>es </a:t>
            </a:r>
            <a:r>
              <a:rPr lang="es-CO" dirty="0"/>
              <a:t>el proceso por medio del cual se transforma la energía luminosa en impulsos nerviosos capaces de generar sensaciones, la calidad o grado de visión </a:t>
            </a:r>
            <a:r>
              <a:rPr lang="es-CO" dirty="0" smtClean="0"/>
              <a:t>depende de:</a:t>
            </a:r>
          </a:p>
          <a:p>
            <a:r>
              <a:rPr lang="es-CO" dirty="0" smtClean="0"/>
              <a:t>La </a:t>
            </a:r>
            <a:r>
              <a:rPr lang="es-CO" dirty="0"/>
              <a:t>sensibilidad del ojo, la agudeza visual y el campo visual. </a:t>
            </a:r>
          </a:p>
          <a:p>
            <a:endParaRPr lang="es-CO" dirty="0"/>
          </a:p>
          <a:p>
            <a:endParaRPr lang="es-CO"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336" y="3356992"/>
            <a:ext cx="5460968" cy="30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091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ntágono"/>
          <p:cNvSpPr/>
          <p:nvPr/>
        </p:nvSpPr>
        <p:spPr>
          <a:xfrm>
            <a:off x="683568" y="1772816"/>
            <a:ext cx="5375262" cy="1728192"/>
          </a:xfrm>
          <a:prstGeom prst="homePlate">
            <a:avLst>
              <a:gd name="adj" fmla="val 40024"/>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solidFill>
                <a:schemeClr val="bg1"/>
              </a:solidFill>
              <a:latin typeface="Comic Sans MS" pitchFamily="66" charset="0"/>
            </a:endParaRPr>
          </a:p>
          <a:p>
            <a:pPr algn="ctr"/>
            <a:r>
              <a:rPr lang="es-CO" b="1" dirty="0">
                <a:solidFill>
                  <a:schemeClr val="bg1"/>
                </a:solidFill>
                <a:latin typeface="Comic Sans MS" pitchFamily="66" charset="0"/>
              </a:rPr>
              <a:t>Riesgo </a:t>
            </a:r>
            <a:r>
              <a:rPr lang="es-CO" b="1" dirty="0" smtClean="0">
                <a:solidFill>
                  <a:schemeClr val="bg1"/>
                </a:solidFill>
                <a:latin typeface="Comic Sans MS" pitchFamily="66" charset="0"/>
              </a:rPr>
              <a:t>Estático</a:t>
            </a:r>
          </a:p>
          <a:p>
            <a:r>
              <a:rPr lang="es-CO" dirty="0" smtClean="0">
                <a:solidFill>
                  <a:schemeClr val="bg1"/>
                </a:solidFill>
                <a:latin typeface="Comic Sans MS" pitchFamily="66" charset="0"/>
              </a:rPr>
              <a:t>Cuando </a:t>
            </a:r>
            <a:r>
              <a:rPr lang="es-CO" dirty="0">
                <a:solidFill>
                  <a:schemeClr val="bg1"/>
                </a:solidFill>
                <a:latin typeface="Comic Sans MS" pitchFamily="66" charset="0"/>
              </a:rPr>
              <a:t>la posibilidad del accidente o de enfermedad aumenta o disminuye a partir de la actitud asumida por la persona que se expone a él</a:t>
            </a:r>
            <a:r>
              <a:rPr lang="es-CO" dirty="0" smtClean="0">
                <a:solidFill>
                  <a:schemeClr val="bg1"/>
                </a:solidFill>
                <a:latin typeface="Comic Sans MS" pitchFamily="66" charset="0"/>
              </a:rPr>
              <a:t>.</a:t>
            </a:r>
            <a:endParaRPr lang="es-CO" dirty="0">
              <a:solidFill>
                <a:schemeClr val="bg1"/>
              </a:solidFill>
              <a:latin typeface="Comic Sans MS" pitchFamily="66" charset="0"/>
            </a:endParaRPr>
          </a:p>
        </p:txBody>
      </p:sp>
      <p:sp>
        <p:nvSpPr>
          <p:cNvPr id="5" name="4 Rectángulo"/>
          <p:cNvSpPr/>
          <p:nvPr/>
        </p:nvSpPr>
        <p:spPr>
          <a:xfrm>
            <a:off x="899591" y="764704"/>
            <a:ext cx="6840761" cy="769441"/>
          </a:xfrm>
          <a:prstGeom prst="rect">
            <a:avLst/>
          </a:prstGeom>
        </p:spPr>
        <p:txBody>
          <a:bodyPr wrap="square">
            <a:spAutoFit/>
          </a:bodyPr>
          <a:lstStyle/>
          <a:p>
            <a:pPr algn="just"/>
            <a:r>
              <a:rPr lang="es-CO" sz="2200" dirty="0">
                <a:latin typeface="Comic Sans MS" pitchFamily="66" charset="0"/>
              </a:rPr>
              <a:t>Según las </a:t>
            </a:r>
            <a:r>
              <a:rPr lang="es-CO" sz="2200" b="1" dirty="0">
                <a:latin typeface="Comic Sans MS" pitchFamily="66" charset="0"/>
              </a:rPr>
              <a:t>CARACTERÍSTICAS ENERGÉTICAS</a:t>
            </a:r>
            <a:r>
              <a:rPr lang="es-CO" sz="2200" dirty="0">
                <a:latin typeface="Comic Sans MS" pitchFamily="66" charset="0"/>
              </a:rPr>
              <a:t>, el </a:t>
            </a:r>
            <a:r>
              <a:rPr lang="es-CO" sz="2200" b="1" dirty="0">
                <a:latin typeface="Comic Sans MS" pitchFamily="66" charset="0"/>
              </a:rPr>
              <a:t>riesgo </a:t>
            </a:r>
            <a:r>
              <a:rPr lang="es-CO" sz="2200" dirty="0">
                <a:latin typeface="Comic Sans MS" pitchFamily="66" charset="0"/>
              </a:rPr>
              <a:t>puede ser:</a:t>
            </a:r>
          </a:p>
        </p:txBody>
      </p:sp>
      <p:sp>
        <p:nvSpPr>
          <p:cNvPr id="6" name="5 Pentágono"/>
          <p:cNvSpPr/>
          <p:nvPr/>
        </p:nvSpPr>
        <p:spPr>
          <a:xfrm>
            <a:off x="683568" y="4077072"/>
            <a:ext cx="5375262" cy="2376265"/>
          </a:xfrm>
          <a:prstGeom prst="homePlate">
            <a:avLst>
              <a:gd name="adj" fmla="val 30111"/>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Comic Sans MS" pitchFamily="66" charset="0"/>
              </a:rPr>
              <a:t>Riesgo </a:t>
            </a:r>
            <a:r>
              <a:rPr lang="es-CO" b="1" dirty="0" smtClean="0">
                <a:latin typeface="Comic Sans MS" pitchFamily="66" charset="0"/>
              </a:rPr>
              <a:t>Dinámico</a:t>
            </a:r>
          </a:p>
          <a:p>
            <a:pPr algn="just"/>
            <a:r>
              <a:rPr lang="es-CO" dirty="0" smtClean="0">
                <a:latin typeface="Comic Sans MS" pitchFamily="66" charset="0"/>
              </a:rPr>
              <a:t>Es </a:t>
            </a:r>
            <a:r>
              <a:rPr lang="es-CO" dirty="0">
                <a:latin typeface="Comic Sans MS" pitchFamily="66" charset="0"/>
              </a:rPr>
              <a:t>aquel que se presenta cuando la posibilidad del accidente o enfermedad aumenta o disminuye a partir de la energía cinética presente en el objeto o sustancia, la cual se potencializa mucho más con la actitud que asume la persona que se halla en su área de influencia. </a:t>
            </a:r>
          </a:p>
        </p:txBody>
      </p:sp>
      <p:pic>
        <p:nvPicPr>
          <p:cNvPr id="1026" name="Picture 2" descr="http://3.bp.blogspot.com/_z1XbKpxQpFw/STR1UfojbfI/AAAAAAAAAAM/AMHtUGuySFs/s320/Dibuj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830" y="1772816"/>
            <a:ext cx="2325433"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2.bp.blogspot.com/-9RLFaekfnpo/TcNSjHXuWKI/AAAAAAAAAB0/nqg8o5zc8tg/s1600/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077072"/>
            <a:ext cx="2696595" cy="221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547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237693029"/>
              </p:ext>
            </p:extLst>
          </p:nvPr>
        </p:nvGraphicFramePr>
        <p:xfrm>
          <a:off x="179512" y="978987"/>
          <a:ext cx="8964488" cy="569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013134" y="332656"/>
            <a:ext cx="764664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FUENTES BÁSICAS DE ILUMINACIÓN</a:t>
            </a:r>
            <a:endParaRPr lang="es-E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68796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rot="20510040">
            <a:off x="1922712" y="969159"/>
            <a:ext cx="6399849" cy="1143000"/>
          </a:xfrm>
        </p:spPr>
        <p:txBody>
          <a:bodyPr>
            <a:normAutofit/>
          </a:bodyPr>
          <a:lstStyle/>
          <a:p>
            <a:pPr marL="0" indent="0">
              <a:buNone/>
            </a:pPr>
            <a:r>
              <a:rPr lang="es-CO" sz="3400" dirty="0" smtClean="0">
                <a:latin typeface="Comic Sans MS" pitchFamily="66" charset="0"/>
              </a:rPr>
              <a:t>EFECTOS EN LA SALUD</a:t>
            </a:r>
            <a:endParaRPr lang="es-ES" sz="3400" dirty="0" smtClean="0">
              <a:latin typeface="Comic Sans MS" pitchFamily="66" charset="0"/>
            </a:endParaRPr>
          </a:p>
        </p:txBody>
      </p:sp>
      <p:sp>
        <p:nvSpPr>
          <p:cNvPr id="3" name="2 Marcador de contenido"/>
          <p:cNvSpPr>
            <a:spLocks noGrp="1"/>
          </p:cNvSpPr>
          <p:nvPr>
            <p:ph idx="1"/>
          </p:nvPr>
        </p:nvSpPr>
        <p:spPr>
          <a:xfrm>
            <a:off x="2714612" y="785794"/>
            <a:ext cx="6000792" cy="5686445"/>
          </a:xfrm>
          <a:prstGeom prst="rect">
            <a:avLst/>
          </a:prstGeom>
        </p:spPr>
        <p:txBody>
          <a:bodyPr rtlCol="0">
            <a:normAutofit fontScale="25000" lnSpcReduction="20000"/>
          </a:bodyPr>
          <a:lstStyle/>
          <a:p>
            <a:pPr algn="just" fontAlgn="auto">
              <a:spcAft>
                <a:spcPts val="0"/>
              </a:spcAft>
              <a:buFont typeface="Arial" pitchFamily="34" charset="0"/>
              <a:buNone/>
              <a:defRPr/>
            </a:pPr>
            <a:endParaRPr lang="es-CO" sz="6400" dirty="0" smtClean="0">
              <a:solidFill>
                <a:schemeClr val="tx1">
                  <a:lumMod val="85000"/>
                  <a:lumOff val="15000"/>
                </a:schemeClr>
              </a:solidFill>
              <a:latin typeface="Californian FB" pitchFamily="18" charset="0"/>
              <a:cs typeface="Andalus" pitchFamily="18" charset="-78"/>
            </a:endParaRPr>
          </a:p>
          <a:p>
            <a:pPr algn="r" fontAlgn="auto">
              <a:spcAft>
                <a:spcPts val="0"/>
              </a:spcAft>
              <a:buFont typeface="Arial" pitchFamily="34" charset="0"/>
              <a:buNone/>
              <a:defRPr/>
            </a:pPr>
            <a:r>
              <a:rPr lang="es-ES" sz="9600" dirty="0" smtClean="0">
                <a:solidFill>
                  <a:prstClr val="black"/>
                </a:solidFill>
                <a:latin typeface="Comic Sans MS" pitchFamily="66" charset="0"/>
                <a:cs typeface="Andalus" pitchFamily="18" charset="-78"/>
              </a:rPr>
              <a:t>* </a:t>
            </a:r>
            <a:r>
              <a:rPr lang="es-CO" sz="9600" dirty="0" smtClean="0">
                <a:solidFill>
                  <a:schemeClr val="tx1">
                    <a:lumMod val="85000"/>
                    <a:lumOff val="15000"/>
                  </a:schemeClr>
                </a:solidFill>
                <a:latin typeface="Comic Sans MS" pitchFamily="66" charset="0"/>
                <a:cs typeface="Andalus" pitchFamily="18" charset="-78"/>
              </a:rPr>
              <a:t>Accidentes</a:t>
            </a:r>
          </a:p>
          <a:p>
            <a:pPr algn="r" fontAlgn="auto">
              <a:spcAft>
                <a:spcPts val="0"/>
              </a:spcAft>
              <a:buFont typeface="Arial" pitchFamily="34" charset="0"/>
              <a:buNone/>
              <a:defRPr/>
            </a:pPr>
            <a:r>
              <a:rPr lang="es-CO" sz="9600" dirty="0" smtClean="0">
                <a:solidFill>
                  <a:schemeClr val="tx1">
                    <a:lumMod val="85000"/>
                    <a:lumOff val="15000"/>
                  </a:schemeClr>
                </a:solidFill>
                <a:latin typeface="Comic Sans MS" pitchFamily="66" charset="0"/>
                <a:cs typeface="Andalus" pitchFamily="18" charset="-78"/>
              </a:rPr>
              <a:t>* Fatiga visual, </a:t>
            </a:r>
          </a:p>
          <a:p>
            <a:pPr algn="r" fontAlgn="auto">
              <a:spcAft>
                <a:spcPts val="0"/>
              </a:spcAft>
              <a:buFont typeface="Arial" pitchFamily="34" charset="0"/>
              <a:buNone/>
              <a:defRPr/>
            </a:pPr>
            <a:r>
              <a:rPr lang="es-CO" sz="9600" dirty="0" smtClean="0">
                <a:solidFill>
                  <a:schemeClr val="tx1">
                    <a:lumMod val="85000"/>
                    <a:lumOff val="15000"/>
                  </a:schemeClr>
                </a:solidFill>
                <a:latin typeface="Comic Sans MS" pitchFamily="66" charset="0"/>
                <a:cs typeface="Andalus" pitchFamily="18" charset="-78"/>
              </a:rPr>
              <a:t>* Molestias oculares</a:t>
            </a:r>
          </a:p>
          <a:p>
            <a:pPr algn="r" fontAlgn="auto">
              <a:spcAft>
                <a:spcPts val="0"/>
              </a:spcAft>
              <a:buFont typeface="Arial" pitchFamily="34" charset="0"/>
              <a:buNone/>
              <a:defRPr/>
            </a:pPr>
            <a:r>
              <a:rPr lang="es-CO" sz="9600" dirty="0" smtClean="0">
                <a:solidFill>
                  <a:schemeClr val="tx1">
                    <a:lumMod val="85000"/>
                    <a:lumOff val="15000"/>
                  </a:schemeClr>
                </a:solidFill>
                <a:latin typeface="Comic Sans MS" pitchFamily="66" charset="0"/>
                <a:cs typeface="Andalus" pitchFamily="18" charset="-78"/>
              </a:rPr>
              <a:t>* Fatiga Mental</a:t>
            </a:r>
          </a:p>
          <a:p>
            <a:pPr algn="r" fontAlgn="auto">
              <a:spcAft>
                <a:spcPts val="0"/>
              </a:spcAft>
              <a:buFont typeface="Arial" pitchFamily="34" charset="0"/>
              <a:buNone/>
              <a:defRPr/>
            </a:pPr>
            <a:r>
              <a:rPr lang="es-CO" sz="9600" dirty="0" smtClean="0">
                <a:solidFill>
                  <a:schemeClr val="tx1">
                    <a:lumMod val="85000"/>
                    <a:lumOff val="15000"/>
                  </a:schemeClr>
                </a:solidFill>
                <a:latin typeface="Comic Sans MS" pitchFamily="66" charset="0"/>
                <a:cs typeface="Andalus" pitchFamily="18" charset="-78"/>
              </a:rPr>
              <a:t> </a:t>
            </a:r>
          </a:p>
          <a:p>
            <a:pPr algn="r" fontAlgn="auto">
              <a:spcAft>
                <a:spcPts val="0"/>
              </a:spcAft>
              <a:buFont typeface="Arial" pitchFamily="34" charset="0"/>
              <a:buNone/>
              <a:defRPr/>
            </a:pPr>
            <a:r>
              <a:rPr lang="es-CO" sz="9600" dirty="0" smtClean="0">
                <a:solidFill>
                  <a:schemeClr val="tx1">
                    <a:lumMod val="85000"/>
                    <a:lumOff val="15000"/>
                  </a:schemeClr>
                </a:solidFill>
                <a:latin typeface="Comic Sans MS" pitchFamily="66" charset="0"/>
                <a:cs typeface="Andalus" pitchFamily="18" charset="-78"/>
              </a:rPr>
              <a:t>Si un trabajador presenta estas patologías podría creer que va a quedar ciego o podría quedar  ciego y esto llevaría a que el forme un trastorno psicológico por tal motivo se debe tener en cuenta las medidas preventivas. </a:t>
            </a:r>
          </a:p>
          <a:p>
            <a:pPr algn="r" fontAlgn="auto">
              <a:spcAft>
                <a:spcPts val="0"/>
              </a:spcAft>
              <a:buFont typeface="Arial" pitchFamily="34" charset="0"/>
              <a:buNone/>
              <a:defRPr/>
            </a:pPr>
            <a:r>
              <a:rPr lang="es-CO" sz="9600" dirty="0" smtClean="0">
                <a:solidFill>
                  <a:schemeClr val="tx1">
                    <a:lumMod val="85000"/>
                    <a:lumOff val="15000"/>
                  </a:schemeClr>
                </a:solidFill>
                <a:latin typeface="Comic Sans MS" pitchFamily="66" charset="0"/>
                <a:cs typeface="Andalus" pitchFamily="18" charset="-78"/>
              </a:rPr>
              <a:t>   </a:t>
            </a:r>
          </a:p>
          <a:p>
            <a:pPr algn="r" fontAlgn="auto">
              <a:spcAft>
                <a:spcPts val="0"/>
              </a:spcAft>
              <a:buFont typeface="Arial" pitchFamily="34" charset="0"/>
              <a:buNone/>
              <a:defRPr/>
            </a:pPr>
            <a:r>
              <a:rPr lang="es-CO" sz="9600" dirty="0" smtClean="0">
                <a:solidFill>
                  <a:schemeClr val="tx1">
                    <a:lumMod val="85000"/>
                    <a:lumOff val="15000"/>
                  </a:schemeClr>
                </a:solidFill>
                <a:latin typeface="Comic Sans MS" pitchFamily="66" charset="0"/>
                <a:cs typeface="Andalus" pitchFamily="18" charset="-78"/>
              </a:rPr>
              <a:t>Dentro de los efectos Lesivos podes </a:t>
            </a:r>
          </a:p>
          <a:p>
            <a:pPr algn="r" fontAlgn="auto">
              <a:spcAft>
                <a:spcPts val="0"/>
              </a:spcAft>
              <a:buFont typeface="Arial" pitchFamily="34" charset="0"/>
              <a:buNone/>
              <a:defRPr/>
            </a:pPr>
            <a:r>
              <a:rPr lang="es-CO" sz="9600" dirty="0" smtClean="0">
                <a:solidFill>
                  <a:schemeClr val="tx1">
                    <a:lumMod val="85000"/>
                    <a:lumOff val="15000"/>
                  </a:schemeClr>
                </a:solidFill>
                <a:latin typeface="Comic Sans MS" pitchFamily="66" charset="0"/>
                <a:cs typeface="Andalus" pitchFamily="18" charset="-78"/>
              </a:rPr>
              <a:t>Encontrar una Enfermedad Llamada </a:t>
            </a:r>
            <a:r>
              <a:rPr lang="es-ES" sz="9600" dirty="0" smtClean="0">
                <a:solidFill>
                  <a:schemeClr val="tx1">
                    <a:lumMod val="85000"/>
                    <a:lumOff val="15000"/>
                  </a:schemeClr>
                </a:solidFill>
                <a:latin typeface="Comic Sans MS" pitchFamily="66" charset="0"/>
                <a:cs typeface="Andalus" pitchFamily="18" charset="-78"/>
              </a:rPr>
              <a:t>Nistagmus.</a:t>
            </a:r>
            <a:endParaRPr lang="es-CO" sz="9600" dirty="0" smtClean="0">
              <a:solidFill>
                <a:schemeClr val="tx1">
                  <a:lumMod val="85000"/>
                  <a:lumOff val="15000"/>
                </a:schemeClr>
              </a:solidFill>
              <a:latin typeface="Comic Sans MS" pitchFamily="66" charset="0"/>
              <a:cs typeface="Andalus" pitchFamily="18" charset="-78"/>
            </a:endParaRPr>
          </a:p>
          <a:p>
            <a:pPr algn="just" fontAlgn="auto">
              <a:spcAft>
                <a:spcPts val="0"/>
              </a:spcAft>
              <a:buFont typeface="Arial" pitchFamily="34" charset="0"/>
              <a:buNone/>
              <a:defRPr/>
            </a:pPr>
            <a:endParaRPr lang="es-CO" sz="4400" dirty="0" smtClean="0">
              <a:solidFill>
                <a:schemeClr val="tx1">
                  <a:lumMod val="85000"/>
                  <a:lumOff val="15000"/>
                </a:schemeClr>
              </a:solidFill>
              <a:latin typeface="Arial" pitchFamily="34" charset="0"/>
              <a:cs typeface="Arial" pitchFamily="34" charset="0"/>
            </a:endParaRPr>
          </a:p>
          <a:p>
            <a:pPr algn="just" fontAlgn="auto">
              <a:spcAft>
                <a:spcPts val="0"/>
              </a:spcAft>
              <a:buFont typeface="Arial" pitchFamily="34" charset="0"/>
              <a:buNone/>
              <a:defRPr/>
            </a:pPr>
            <a:endParaRPr lang="es-CO" dirty="0" smtClean="0">
              <a:solidFill>
                <a:schemeClr val="tx1">
                  <a:lumMod val="85000"/>
                  <a:lumOff val="15000"/>
                </a:schemeClr>
              </a:solidFill>
              <a:latin typeface="Andalus" pitchFamily="18" charset="-78"/>
              <a:cs typeface="Andalus" pitchFamily="18" charset="-78"/>
            </a:endParaRPr>
          </a:p>
          <a:p>
            <a:pPr fontAlgn="auto">
              <a:spcAft>
                <a:spcPts val="0"/>
              </a:spcAft>
              <a:buFont typeface="Arial" pitchFamily="34" charset="0"/>
              <a:buNone/>
              <a:defRPr/>
            </a:pP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270199" y="1412776"/>
            <a:ext cx="2714644" cy="25717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3"/>
          <p:cNvPicPr>
            <a:picLocks noChangeAspect="1" noChangeArrowheads="1"/>
          </p:cNvPicPr>
          <p:nvPr/>
        </p:nvPicPr>
        <p:blipFill>
          <a:blip r:embed="rId3" cstate="print"/>
          <a:srcRect/>
          <a:stretch>
            <a:fillRect/>
          </a:stretch>
        </p:blipFill>
        <p:spPr bwMode="auto">
          <a:xfrm>
            <a:off x="611560" y="4221088"/>
            <a:ext cx="2643206" cy="24288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56120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42860"/>
            <a:ext cx="7632848" cy="1143000"/>
          </a:xfrm>
        </p:spPr>
        <p:txBody>
          <a:bodyPr rtlCol="0">
            <a:normAutofit fontScale="90000"/>
          </a:bodyPr>
          <a:lstStyle/>
          <a:p>
            <a:pPr marL="0" indent="0" fontAlgn="auto">
              <a:spcAft>
                <a:spcPts val="0"/>
              </a:spcAft>
              <a:buNone/>
              <a:defRPr/>
            </a:pPr>
            <a:r>
              <a:rPr lang="es-ES" sz="3600" dirty="0" smtClean="0">
                <a:latin typeface="Comic Sans MS" pitchFamily="66" charset="0"/>
              </a:rPr>
              <a:t>ENFERMEDADES PROFESIONALES</a:t>
            </a:r>
            <a:r>
              <a:rPr lang="es-ES" dirty="0" smtClean="0">
                <a:solidFill>
                  <a:srgbClr val="C00000"/>
                </a:solidFill>
                <a:latin typeface="Algerian" pitchFamily="82" charset="0"/>
              </a:rPr>
              <a:t/>
            </a:r>
            <a:br>
              <a:rPr lang="es-ES" dirty="0" smtClean="0">
                <a:solidFill>
                  <a:srgbClr val="C00000"/>
                </a:solidFill>
                <a:latin typeface="Algerian" pitchFamily="82" charset="0"/>
              </a:rPr>
            </a:br>
            <a:endParaRPr lang="es-ES" dirty="0">
              <a:solidFill>
                <a:srgbClr val="C00000"/>
              </a:solidFill>
              <a:latin typeface="Algerian" pitchFamily="82" charset="0"/>
            </a:endParaRPr>
          </a:p>
        </p:txBody>
      </p:sp>
      <p:sp>
        <p:nvSpPr>
          <p:cNvPr id="3" name="2 Marcador de contenido"/>
          <p:cNvSpPr>
            <a:spLocks noGrp="1"/>
          </p:cNvSpPr>
          <p:nvPr>
            <p:ph idx="1"/>
          </p:nvPr>
        </p:nvSpPr>
        <p:spPr>
          <a:xfrm>
            <a:off x="457200" y="1143000"/>
            <a:ext cx="5186363" cy="5357813"/>
          </a:xfrm>
          <a:prstGeom prst="rect">
            <a:avLst/>
          </a:prstGeom>
        </p:spPr>
        <p:txBody>
          <a:bodyPr rtlCol="0">
            <a:normAutofit/>
          </a:bodyPr>
          <a:lstStyle/>
          <a:p>
            <a:pPr algn="just" fontAlgn="auto">
              <a:spcAft>
                <a:spcPts val="0"/>
              </a:spcAft>
              <a:buFont typeface="Arial" pitchFamily="34" charset="0"/>
              <a:buNone/>
              <a:defRPr/>
            </a:pPr>
            <a:r>
              <a:rPr lang="es-ES" b="1" dirty="0" smtClean="0">
                <a:latin typeface="Comic Sans MS" pitchFamily="66" charset="0"/>
              </a:rPr>
              <a:t>NISTAGMUS – DEFECTO DE LUZ</a:t>
            </a:r>
          </a:p>
          <a:p>
            <a:pPr algn="just" fontAlgn="auto">
              <a:spcAft>
                <a:spcPts val="0"/>
              </a:spcAft>
              <a:buFont typeface="Arial" pitchFamily="34" charset="0"/>
              <a:buNone/>
              <a:defRPr/>
            </a:pPr>
            <a:endParaRPr lang="es-ES" dirty="0" smtClean="0">
              <a:latin typeface="Comic Sans MS" pitchFamily="66" charset="0"/>
            </a:endParaRPr>
          </a:p>
          <a:p>
            <a:pPr algn="just" fontAlgn="auto">
              <a:spcAft>
                <a:spcPts val="0"/>
              </a:spcAft>
              <a:buFont typeface="Arial" pitchFamily="34" charset="0"/>
              <a:buNone/>
              <a:defRPr/>
            </a:pPr>
            <a:r>
              <a:rPr lang="es-ES" dirty="0" smtClean="0">
                <a:latin typeface="Comic Sans MS" pitchFamily="66" charset="0"/>
              </a:rPr>
              <a:t>Afecta </a:t>
            </a:r>
            <a:r>
              <a:rPr lang="es-ES" dirty="0">
                <a:latin typeface="Comic Sans MS" pitchFamily="66" charset="0"/>
              </a:rPr>
              <a:t>a los obreros que trabajan en</a:t>
            </a:r>
          </a:p>
          <a:p>
            <a:pPr algn="just" fontAlgn="auto">
              <a:spcAft>
                <a:spcPts val="0"/>
              </a:spcAft>
              <a:buFont typeface="Arial" pitchFamily="34" charset="0"/>
              <a:buNone/>
              <a:defRPr/>
            </a:pPr>
            <a:r>
              <a:rPr lang="es-ES" dirty="0">
                <a:latin typeface="Comic Sans MS" pitchFamily="66" charset="0"/>
              </a:rPr>
              <a:t>minas y túneles. Consiste en una</a:t>
            </a:r>
          </a:p>
          <a:p>
            <a:pPr algn="just" fontAlgn="auto">
              <a:spcAft>
                <a:spcPts val="0"/>
              </a:spcAft>
              <a:buFont typeface="Arial" pitchFamily="34" charset="0"/>
              <a:buNone/>
              <a:defRPr/>
            </a:pPr>
            <a:r>
              <a:rPr lang="es-ES" dirty="0">
                <a:latin typeface="Comic Sans MS" pitchFamily="66" charset="0"/>
              </a:rPr>
              <a:t>incoordinación involuntaria del</a:t>
            </a:r>
          </a:p>
          <a:p>
            <a:pPr algn="just" fontAlgn="auto">
              <a:spcAft>
                <a:spcPts val="0"/>
              </a:spcAft>
              <a:buFont typeface="Arial" pitchFamily="34" charset="0"/>
              <a:buNone/>
              <a:defRPr/>
            </a:pPr>
            <a:r>
              <a:rPr lang="es-ES" dirty="0">
                <a:latin typeface="Comic Sans MS" pitchFamily="66" charset="0"/>
              </a:rPr>
              <a:t>movimiento de los globos oculares.</a:t>
            </a:r>
          </a:p>
          <a:p>
            <a:pPr algn="just" fontAlgn="auto">
              <a:spcAft>
                <a:spcPts val="0"/>
              </a:spcAft>
              <a:buFont typeface="Arial" pitchFamily="34" charset="0"/>
              <a:buNone/>
              <a:defRPr/>
            </a:pPr>
            <a:endParaRPr lang="es-ES" dirty="0" smtClean="0">
              <a:latin typeface="Comic Sans MS" pitchFamily="66" charset="0"/>
            </a:endParaRPr>
          </a:p>
          <a:p>
            <a:pPr algn="just" fontAlgn="auto">
              <a:spcAft>
                <a:spcPts val="0"/>
              </a:spcAft>
              <a:buFont typeface="Arial" pitchFamily="34" charset="0"/>
              <a:buNone/>
              <a:defRPr/>
            </a:pPr>
            <a:r>
              <a:rPr lang="es-ES" dirty="0" smtClean="0">
                <a:latin typeface="Comic Sans MS" pitchFamily="66" charset="0"/>
              </a:rPr>
              <a:t>Se </a:t>
            </a:r>
            <a:r>
              <a:rPr lang="es-ES" dirty="0">
                <a:latin typeface="Comic Sans MS" pitchFamily="66" charset="0"/>
              </a:rPr>
              <a:t>ha generado esta enfermedad por</a:t>
            </a:r>
          </a:p>
          <a:p>
            <a:pPr algn="just" fontAlgn="auto">
              <a:spcAft>
                <a:spcPts val="0"/>
              </a:spcAft>
              <a:buFont typeface="Arial" pitchFamily="34" charset="0"/>
              <a:buNone/>
              <a:defRPr/>
            </a:pPr>
            <a:r>
              <a:rPr lang="es-ES" dirty="0">
                <a:latin typeface="Comic Sans MS" pitchFamily="66" charset="0"/>
              </a:rPr>
              <a:t>trabajo con iluminación deficiente, y </a:t>
            </a:r>
          </a:p>
          <a:p>
            <a:pPr algn="just" fontAlgn="auto">
              <a:spcAft>
                <a:spcPts val="0"/>
              </a:spcAft>
              <a:buFont typeface="Arial" pitchFamily="34" charset="0"/>
              <a:buNone/>
              <a:defRPr/>
            </a:pPr>
            <a:r>
              <a:rPr lang="es-ES" dirty="0">
                <a:latin typeface="Comic Sans MS" pitchFamily="66" charset="0"/>
              </a:rPr>
              <a:t>se le adiciona vértigos y </a:t>
            </a:r>
            <a:r>
              <a:rPr lang="es-ES" dirty="0" smtClean="0">
                <a:latin typeface="Comic Sans MS" pitchFamily="66" charset="0"/>
              </a:rPr>
              <a:t>cefaleas como manifestaciones </a:t>
            </a:r>
            <a:r>
              <a:rPr lang="es-ES" dirty="0">
                <a:latin typeface="Comic Sans MS" pitchFamily="66" charset="0"/>
              </a:rPr>
              <a:t>del afectado.</a:t>
            </a:r>
          </a:p>
          <a:p>
            <a:pPr fontAlgn="auto">
              <a:spcAft>
                <a:spcPts val="0"/>
              </a:spcAft>
              <a:buFont typeface="Arial" pitchFamily="34" charset="0"/>
              <a:buNone/>
              <a:defRPr/>
            </a:pP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5857884" y="1285860"/>
            <a:ext cx="2928958" cy="1928826"/>
          </a:xfrm>
          <a:prstGeom prst="rect">
            <a:avLst/>
          </a:prstGeom>
          <a:ln>
            <a:noFill/>
          </a:ln>
          <a:effectLst>
            <a:softEdge rad="112500"/>
          </a:effectLst>
        </p:spPr>
      </p:pic>
      <p:pic>
        <p:nvPicPr>
          <p:cNvPr id="1027" name="Picture 3"/>
          <p:cNvPicPr>
            <a:picLocks noChangeAspect="1" noChangeArrowheads="1"/>
          </p:cNvPicPr>
          <p:nvPr/>
        </p:nvPicPr>
        <p:blipFill>
          <a:blip r:embed="rId3" cstate="print"/>
          <a:srcRect/>
          <a:stretch>
            <a:fillRect/>
          </a:stretch>
        </p:blipFill>
        <p:spPr bwMode="auto">
          <a:xfrm>
            <a:off x="5857884" y="4071942"/>
            <a:ext cx="2952744"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5111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20688"/>
            <a:ext cx="7560840" cy="1143000"/>
          </a:xfrm>
        </p:spPr>
        <p:txBody>
          <a:bodyPr rtlCol="0">
            <a:normAutofit/>
          </a:bodyPr>
          <a:lstStyle/>
          <a:p>
            <a:pPr marL="0" indent="0" algn="ctr" fontAlgn="auto">
              <a:spcAft>
                <a:spcPts val="0"/>
              </a:spcAft>
              <a:buNone/>
              <a:defRPr/>
            </a:pPr>
            <a:r>
              <a:rPr lang="es-CO" sz="3200" dirty="0" smtClean="0">
                <a:latin typeface="Comic Sans MS" pitchFamily="66" charset="0"/>
              </a:rPr>
              <a:t>LIMITES MAXIMOS PERMISIBLES DE ILUMINACION</a:t>
            </a:r>
            <a:endParaRPr lang="es-CO" sz="3200" dirty="0">
              <a:latin typeface="Comic Sans MS" pitchFamily="66" charset="0"/>
            </a:endParaRPr>
          </a:p>
        </p:txBody>
      </p:sp>
      <p:pic>
        <p:nvPicPr>
          <p:cNvPr id="1026" name="Picture 2" descr="F:\tabla gtc8.png"/>
          <p:cNvPicPr>
            <a:picLocks noGrp="1" noChangeAspect="1" noChangeArrowheads="1"/>
          </p:cNvPicPr>
          <p:nvPr>
            <p:ph idx="1"/>
          </p:nvPr>
        </p:nvPicPr>
        <p:blipFill>
          <a:blip r:embed="rId2" cstate="print"/>
          <a:stretch>
            <a:fillRect/>
          </a:stretch>
        </p:blipFill>
        <p:spPr>
          <a:xfrm>
            <a:off x="1277532" y="2392911"/>
            <a:ext cx="5811061" cy="3515216"/>
          </a:xfrm>
          <a:prstGeom prst="rect">
            <a:avLst/>
          </a:prstGeom>
          <a:ln w="228600" cap="sq" cmpd="thickThin">
            <a:solidFill>
              <a:srgbClr val="000000"/>
            </a:solidFill>
          </a:ln>
          <a:effectLst>
            <a:innerShdw blurRad="76200">
              <a:srgbClr val="000000"/>
            </a:innerShdw>
          </a:effectLst>
        </p:spPr>
      </p:pic>
    </p:spTree>
    <p:extLst>
      <p:ext uri="{BB962C8B-B14F-4D97-AF65-F5344CB8AC3E}">
        <p14:creationId xmlns:p14="http://schemas.microsoft.com/office/powerpoint/2010/main" val="1850067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487798" y="476672"/>
            <a:ext cx="8229600" cy="864097"/>
          </a:xfrm>
        </p:spPr>
        <p:txBody>
          <a:bodyPr/>
          <a:lstStyle/>
          <a:p>
            <a:pPr marL="0" indent="0" eaLnBrk="1" fontAlgn="auto">
              <a:spcBef>
                <a:spcPts val="0"/>
              </a:spcBef>
              <a:spcAft>
                <a:spcPts val="0"/>
              </a:spcAft>
              <a:buNone/>
              <a:defRPr/>
            </a:pPr>
            <a:r>
              <a:rPr lang="es-CO" sz="3200" dirty="0" smtClean="0">
                <a:solidFill>
                  <a:schemeClr val="tx1"/>
                </a:solidFill>
                <a:latin typeface="Comic Sans MS" pitchFamily="66" charset="0"/>
              </a:rPr>
              <a:t>INSTRUMENTOS DE MEDICIÓN</a:t>
            </a:r>
          </a:p>
        </p:txBody>
      </p:sp>
      <p:sp>
        <p:nvSpPr>
          <p:cNvPr id="13314" name="2 Marcador de contenido"/>
          <p:cNvSpPr txBox="1">
            <a:spLocks noGrp="1"/>
          </p:cNvSpPr>
          <p:nvPr>
            <p:ph idx="1"/>
          </p:nvPr>
        </p:nvSpPr>
        <p:spPr>
          <a:xfrm>
            <a:off x="285750" y="1500188"/>
            <a:ext cx="8504238" cy="4521100"/>
          </a:xfrm>
          <a:prstGeom prst="rect">
            <a:avLst/>
          </a:prstGeom>
        </p:spPr>
        <p:txBody>
          <a:bodyPr>
            <a:normAutofit lnSpcReduction="10000"/>
          </a:bodyPr>
          <a:lstStyle>
            <a:lvl1pPr>
              <a:defRPr sz="2600">
                <a:solidFill>
                  <a:srgbClr val="FFFFFF"/>
                </a:solidFill>
                <a:latin typeface="Constantia" pitchFamily="18" charset="0"/>
              </a:defRPr>
            </a:lvl1pPr>
            <a:lvl2pPr marL="742950" indent="-285750">
              <a:defRPr sz="2400">
                <a:solidFill>
                  <a:srgbClr val="FEFAC9"/>
                </a:solidFill>
                <a:latin typeface="Constantia" pitchFamily="18" charset="0"/>
              </a:defRPr>
            </a:lvl2pPr>
            <a:lvl3pPr marL="1143000">
              <a:defRPr sz="2100">
                <a:solidFill>
                  <a:srgbClr val="FFFFFF"/>
                </a:solidFill>
                <a:latin typeface="Constantia" pitchFamily="18" charset="0"/>
              </a:defRPr>
            </a:lvl3pPr>
            <a:lvl4pPr marL="1600200">
              <a:defRPr sz="1900">
                <a:solidFill>
                  <a:srgbClr val="FFFFFF"/>
                </a:solidFill>
                <a:latin typeface="Constantia" pitchFamily="18" charset="0"/>
              </a:defRPr>
            </a:lvl4pPr>
            <a:lvl5pPr marL="2057400">
              <a:defRPr sz="1600">
                <a:solidFill>
                  <a:srgbClr val="FFFFFF"/>
                </a:solidFill>
                <a:latin typeface="Constantia" pitchFamily="18" charset="0"/>
              </a:defRPr>
            </a:lvl5pPr>
            <a:lvl6pPr marL="2514600">
              <a:defRPr sz="1600">
                <a:solidFill>
                  <a:srgbClr val="FFFFFF"/>
                </a:solidFill>
                <a:latin typeface="Constantia" pitchFamily="18" charset="0"/>
              </a:defRPr>
            </a:lvl6pPr>
            <a:lvl7pPr marL="2971800">
              <a:defRPr sz="1600">
                <a:solidFill>
                  <a:srgbClr val="FFFFFF"/>
                </a:solidFill>
                <a:latin typeface="Constantia" pitchFamily="18" charset="0"/>
              </a:defRPr>
            </a:lvl7pPr>
            <a:lvl8pPr marL="3429000">
              <a:defRPr sz="1600">
                <a:solidFill>
                  <a:srgbClr val="FFFFFF"/>
                </a:solidFill>
                <a:latin typeface="Constantia" pitchFamily="18" charset="0"/>
              </a:defRPr>
            </a:lvl8pPr>
            <a:lvl9pPr marL="3886200">
              <a:defRPr sz="1600">
                <a:solidFill>
                  <a:srgbClr val="FFFFFF"/>
                </a:solidFill>
                <a:latin typeface="Constantia" pitchFamily="18" charset="0"/>
              </a:defRPr>
            </a:lvl9pPr>
          </a:lstStyle>
          <a:p>
            <a:pPr marL="45720" indent="0" algn="just" eaLnBrk="1">
              <a:buNone/>
            </a:pPr>
            <a:r>
              <a:rPr lang="es-CO" sz="2400" dirty="0" smtClean="0">
                <a:solidFill>
                  <a:schemeClr val="tx1"/>
                </a:solidFill>
                <a:latin typeface="Comic Sans MS" pitchFamily="66" charset="0"/>
                <a:cs typeface="Arial" charset="0"/>
              </a:rPr>
              <a:t>EXISTEN LOS SIGUIENTES INSTRUMENTOS:</a:t>
            </a:r>
          </a:p>
          <a:p>
            <a:pPr marL="45720" indent="0" algn="just" eaLnBrk="1">
              <a:buNone/>
            </a:pPr>
            <a:endParaRPr lang="es-CO" sz="2400" dirty="0" smtClean="0">
              <a:solidFill>
                <a:schemeClr val="tx1"/>
              </a:solidFill>
              <a:latin typeface="Comic Sans MS" pitchFamily="66" charset="0"/>
              <a:cs typeface="Arial" charset="0"/>
            </a:endParaRPr>
          </a:p>
          <a:p>
            <a:pPr algn="just" eaLnBrk="1">
              <a:buFont typeface="Wingdings" pitchFamily="2" charset="2"/>
              <a:buChar char="ü"/>
            </a:pPr>
            <a:r>
              <a:rPr lang="es-CO" sz="2400" dirty="0" smtClean="0">
                <a:solidFill>
                  <a:schemeClr val="tx1"/>
                </a:solidFill>
                <a:latin typeface="Comic Sans MS" pitchFamily="66" charset="0"/>
                <a:cs typeface="Arial" charset="0"/>
              </a:rPr>
              <a:t>el iluminómetro o luxómetro </a:t>
            </a:r>
          </a:p>
          <a:p>
            <a:pPr algn="just" eaLnBrk="1">
              <a:buFont typeface="Wingdings" pitchFamily="2" charset="2"/>
              <a:buChar char="ü"/>
            </a:pPr>
            <a:r>
              <a:rPr lang="es-CO" sz="2400" dirty="0" smtClean="0">
                <a:solidFill>
                  <a:schemeClr val="tx1"/>
                </a:solidFill>
                <a:latin typeface="Comic Sans MS" pitchFamily="66" charset="0"/>
                <a:cs typeface="Arial" charset="0"/>
              </a:rPr>
              <a:t>el reflectometro, </a:t>
            </a:r>
          </a:p>
          <a:p>
            <a:pPr algn="just" eaLnBrk="1">
              <a:buFont typeface="Wingdings" pitchFamily="2" charset="2"/>
              <a:buChar char="ü"/>
            </a:pPr>
            <a:r>
              <a:rPr lang="es-CO" sz="2400" dirty="0" smtClean="0">
                <a:solidFill>
                  <a:schemeClr val="tx1"/>
                </a:solidFill>
                <a:latin typeface="Comic Sans MS" pitchFamily="66" charset="0"/>
                <a:cs typeface="Arial" charset="0"/>
              </a:rPr>
              <a:t>el medidor de brillo </a:t>
            </a:r>
          </a:p>
          <a:p>
            <a:pPr algn="just" eaLnBrk="1">
              <a:buFont typeface="Wingdings" pitchFamily="2" charset="2"/>
              <a:buChar char="ü"/>
            </a:pPr>
            <a:r>
              <a:rPr lang="es-CO" sz="2400" dirty="0" smtClean="0">
                <a:solidFill>
                  <a:schemeClr val="tx1"/>
                </a:solidFill>
                <a:latin typeface="Comic Sans MS" pitchFamily="66" charset="0"/>
                <a:cs typeface="Arial" charset="0"/>
              </a:rPr>
              <a:t>el exposímetro de bolsillo. </a:t>
            </a:r>
          </a:p>
          <a:p>
            <a:pPr marL="45720" indent="0" algn="just" eaLnBrk="1">
              <a:buNone/>
            </a:pPr>
            <a:endParaRPr lang="es-CO" sz="2400" dirty="0" smtClean="0">
              <a:solidFill>
                <a:schemeClr val="tx1"/>
              </a:solidFill>
              <a:latin typeface="Comic Sans MS" pitchFamily="66" charset="0"/>
              <a:cs typeface="Arial" charset="0"/>
            </a:endParaRPr>
          </a:p>
          <a:p>
            <a:pPr marL="45720" indent="0" algn="just" eaLnBrk="1">
              <a:buNone/>
            </a:pPr>
            <a:r>
              <a:rPr lang="es-CO" sz="2400" dirty="0" smtClean="0">
                <a:solidFill>
                  <a:schemeClr val="tx1"/>
                </a:solidFill>
                <a:latin typeface="Comic Sans MS" pitchFamily="66" charset="0"/>
                <a:cs typeface="Arial" charset="0"/>
              </a:rPr>
              <a:t>Estos instrumentos están construidos para hacer la lectura en luxes. generalmente se hace la medición a 75 cm del piso.</a:t>
            </a:r>
          </a:p>
          <a:p>
            <a:pPr algn="just" eaLnBrk="1">
              <a:buFont typeface="Wingdings" pitchFamily="2" charset="2"/>
              <a:buChar char="ü"/>
            </a:pPr>
            <a:endParaRPr lang="es-CO" sz="2800" dirty="0" smtClean="0">
              <a:latin typeface="Arial" charset="0"/>
              <a:cs typeface="Arial" charset="0"/>
            </a:endParaRPr>
          </a:p>
        </p:txBody>
      </p:sp>
      <p:sp>
        <p:nvSpPr>
          <p:cNvPr id="13315" name="3 Marcador de número de diapositiva"/>
          <p:cNvSpPr txBox="1">
            <a:spLocks noChangeArrowheads="1"/>
          </p:cNvSpPr>
          <p:nvPr/>
        </p:nvSpPr>
        <p:spPr bwMode="auto">
          <a:xfrm>
            <a:off x="8410575" y="6181725"/>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fld id="{D29838B5-4D64-4C3B-8AED-C82F7ABAAB45}" type="slidenum">
              <a:rPr lang="es-CO" sz="1600">
                <a:solidFill>
                  <a:srgbClr val="FEFAC9"/>
                </a:solidFill>
                <a:latin typeface="Arial" charset="0"/>
              </a:rPr>
              <a:pPr algn="ctr"/>
              <a:t>34</a:t>
            </a:fld>
            <a:endParaRPr lang="es-CO" sz="1600">
              <a:solidFill>
                <a:srgbClr val="FEFAC9"/>
              </a:solidFill>
              <a:latin typeface="Arial" charset="0"/>
            </a:endParaRPr>
          </a:p>
        </p:txBody>
      </p:sp>
    </p:spTree>
    <p:extLst>
      <p:ext uri="{BB962C8B-B14F-4D97-AF65-F5344CB8AC3E}">
        <p14:creationId xmlns:p14="http://schemas.microsoft.com/office/powerpoint/2010/main" val="2306318036"/>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0" name="Group 218"/>
          <p:cNvGrpSpPr>
            <a:grpSpLocks/>
          </p:cNvGrpSpPr>
          <p:nvPr/>
        </p:nvGrpSpPr>
        <p:grpSpPr bwMode="auto">
          <a:xfrm>
            <a:off x="2638872" y="1436400"/>
            <a:ext cx="3816350" cy="1512887"/>
            <a:chOff x="1791" y="663"/>
            <a:chExt cx="2404" cy="953"/>
          </a:xfrm>
        </p:grpSpPr>
        <p:sp>
          <p:nvSpPr>
            <p:cNvPr id="45145" name="AutoShape 49" descr="Pergamino"/>
            <p:cNvSpPr>
              <a:spLocks noChangeArrowheads="1"/>
            </p:cNvSpPr>
            <p:nvPr/>
          </p:nvSpPr>
          <p:spPr bwMode="auto">
            <a:xfrm>
              <a:off x="1791" y="663"/>
              <a:ext cx="2404" cy="953"/>
            </a:xfrm>
            <a:prstGeom prst="bevel">
              <a:avLst>
                <a:gd name="adj" fmla="val 12500"/>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46" name="Text Box 50"/>
            <p:cNvSpPr txBox="1">
              <a:spLocks noChangeArrowheads="1"/>
            </p:cNvSpPr>
            <p:nvPr/>
          </p:nvSpPr>
          <p:spPr bwMode="auto">
            <a:xfrm>
              <a:off x="2018" y="799"/>
              <a:ext cx="2041"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2000" b="1" dirty="0">
                  <a:latin typeface="Comic Sans MS" pitchFamily="66" charset="0"/>
                </a:rPr>
                <a:t>Energía en tránsito, ya sean partículas u ondas electromagnéticas.</a:t>
              </a:r>
            </a:p>
          </p:txBody>
        </p:sp>
      </p:grpSp>
      <p:sp>
        <p:nvSpPr>
          <p:cNvPr id="3130" name="Rectangle 58"/>
          <p:cNvSpPr>
            <a:spLocks noChangeArrowheads="1"/>
          </p:cNvSpPr>
          <p:nvPr/>
        </p:nvSpPr>
        <p:spPr bwMode="auto">
          <a:xfrm>
            <a:off x="2638872" y="3033713"/>
            <a:ext cx="39417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000" dirty="0">
                <a:latin typeface="Comic Sans MS" pitchFamily="66" charset="0"/>
              </a:rPr>
              <a:t>Existen DOS tipos de radiación:</a:t>
            </a:r>
          </a:p>
        </p:txBody>
      </p:sp>
      <p:grpSp>
        <p:nvGrpSpPr>
          <p:cNvPr id="3291" name="Group 219"/>
          <p:cNvGrpSpPr>
            <a:grpSpLocks/>
          </p:cNvGrpSpPr>
          <p:nvPr/>
        </p:nvGrpSpPr>
        <p:grpSpPr bwMode="auto">
          <a:xfrm>
            <a:off x="603250" y="3506788"/>
            <a:ext cx="3455988" cy="2886075"/>
            <a:chOff x="380" y="1979"/>
            <a:chExt cx="2177" cy="1818"/>
          </a:xfrm>
        </p:grpSpPr>
        <p:sp>
          <p:nvSpPr>
            <p:cNvPr id="45099" name="Text Box 59"/>
            <p:cNvSpPr txBox="1">
              <a:spLocks noChangeArrowheads="1"/>
            </p:cNvSpPr>
            <p:nvPr/>
          </p:nvSpPr>
          <p:spPr bwMode="auto">
            <a:xfrm>
              <a:off x="380" y="1979"/>
              <a:ext cx="2177" cy="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s-ES" sz="2000" dirty="0">
                  <a:solidFill>
                    <a:srgbClr val="FF3300"/>
                  </a:solidFill>
                  <a:latin typeface="Comic Sans MS" pitchFamily="66" charset="0"/>
                </a:rPr>
                <a:t>Ionizante</a:t>
              </a:r>
              <a:r>
                <a:rPr lang="es-ES" sz="2000" dirty="0">
                  <a:latin typeface="Comic Sans MS" pitchFamily="66" charset="0"/>
                </a:rPr>
                <a:t> – Son radiaciones que en contacto con el organismo humano pueden causar daños a las celulas.</a:t>
              </a:r>
            </a:p>
            <a:p>
              <a:pPr lvl="1" eaLnBrk="1" hangingPunct="1"/>
              <a:endParaRPr lang="es-ES" sz="2000" dirty="0"/>
            </a:p>
          </p:txBody>
        </p:sp>
        <p:grpSp>
          <p:nvGrpSpPr>
            <p:cNvPr id="45100" name="Group 217"/>
            <p:cNvGrpSpPr>
              <a:grpSpLocks/>
            </p:cNvGrpSpPr>
            <p:nvPr/>
          </p:nvGrpSpPr>
          <p:grpSpPr bwMode="auto">
            <a:xfrm>
              <a:off x="886" y="2821"/>
              <a:ext cx="1102" cy="976"/>
              <a:chOff x="646" y="2957"/>
              <a:chExt cx="1102" cy="976"/>
            </a:xfrm>
          </p:grpSpPr>
          <p:grpSp>
            <p:nvGrpSpPr>
              <p:cNvPr id="45101" name="Group 121"/>
              <p:cNvGrpSpPr>
                <a:grpSpLocks/>
              </p:cNvGrpSpPr>
              <p:nvPr/>
            </p:nvGrpSpPr>
            <p:grpSpPr bwMode="auto">
              <a:xfrm>
                <a:off x="646" y="3339"/>
                <a:ext cx="354" cy="433"/>
                <a:chOff x="1135" y="1801"/>
                <a:chExt cx="1000" cy="979"/>
              </a:xfrm>
            </p:grpSpPr>
            <p:sp>
              <p:nvSpPr>
                <p:cNvPr id="45108" name="Oval 122"/>
                <p:cNvSpPr>
                  <a:spLocks noChangeArrowheads="1"/>
                </p:cNvSpPr>
                <p:nvPr/>
              </p:nvSpPr>
              <p:spPr bwMode="auto">
                <a:xfrm>
                  <a:off x="1606" y="2396"/>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09" name="Oval 123"/>
                <p:cNvSpPr>
                  <a:spLocks noChangeArrowheads="1"/>
                </p:cNvSpPr>
                <p:nvPr/>
              </p:nvSpPr>
              <p:spPr bwMode="auto">
                <a:xfrm>
                  <a:off x="1567" y="210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0" name="Oval 124"/>
                <p:cNvSpPr>
                  <a:spLocks noChangeArrowheads="1"/>
                </p:cNvSpPr>
                <p:nvPr/>
              </p:nvSpPr>
              <p:spPr bwMode="auto">
                <a:xfrm>
                  <a:off x="1951" y="217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1" name="Oval 125"/>
                <p:cNvSpPr>
                  <a:spLocks noChangeArrowheads="1"/>
                </p:cNvSpPr>
                <p:nvPr/>
              </p:nvSpPr>
              <p:spPr bwMode="auto">
                <a:xfrm>
                  <a:off x="1479" y="2050"/>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2" name="Oval 126"/>
                <p:cNvSpPr>
                  <a:spLocks noChangeArrowheads="1"/>
                </p:cNvSpPr>
                <p:nvPr/>
              </p:nvSpPr>
              <p:spPr bwMode="auto">
                <a:xfrm>
                  <a:off x="1479" y="2225"/>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3" name="Oval 127"/>
                <p:cNvSpPr>
                  <a:spLocks noChangeArrowheads="1"/>
                </p:cNvSpPr>
                <p:nvPr/>
              </p:nvSpPr>
              <p:spPr bwMode="auto">
                <a:xfrm>
                  <a:off x="1261" y="2050"/>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4" name="Oval 128"/>
                <p:cNvSpPr>
                  <a:spLocks noChangeArrowheads="1"/>
                </p:cNvSpPr>
                <p:nvPr/>
              </p:nvSpPr>
              <p:spPr bwMode="auto">
                <a:xfrm>
                  <a:off x="1369" y="183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5" name="Oval 129"/>
                <p:cNvSpPr>
                  <a:spLocks noChangeArrowheads="1"/>
                </p:cNvSpPr>
                <p:nvPr/>
              </p:nvSpPr>
              <p:spPr bwMode="auto">
                <a:xfrm>
                  <a:off x="1348" y="2225"/>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6" name="Oval 130"/>
                <p:cNvSpPr>
                  <a:spLocks noChangeArrowheads="1"/>
                </p:cNvSpPr>
                <p:nvPr/>
              </p:nvSpPr>
              <p:spPr bwMode="auto">
                <a:xfrm>
                  <a:off x="1183" y="2426"/>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7" name="Oval 131"/>
                <p:cNvSpPr>
                  <a:spLocks noChangeArrowheads="1"/>
                </p:cNvSpPr>
                <p:nvPr/>
              </p:nvSpPr>
              <p:spPr bwMode="auto">
                <a:xfrm>
                  <a:off x="1558" y="1959"/>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8" name="Oval 132"/>
                <p:cNvSpPr>
                  <a:spLocks noChangeArrowheads="1"/>
                </p:cNvSpPr>
                <p:nvPr/>
              </p:nvSpPr>
              <p:spPr bwMode="auto">
                <a:xfrm>
                  <a:off x="1785" y="2264"/>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9" name="Oval 133"/>
                <p:cNvSpPr>
                  <a:spLocks noChangeArrowheads="1"/>
                </p:cNvSpPr>
                <p:nvPr/>
              </p:nvSpPr>
              <p:spPr bwMode="auto">
                <a:xfrm>
                  <a:off x="1391" y="196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0" name="Oval 134"/>
                <p:cNvSpPr>
                  <a:spLocks noChangeArrowheads="1"/>
                </p:cNvSpPr>
                <p:nvPr/>
              </p:nvSpPr>
              <p:spPr bwMode="auto">
                <a:xfrm>
                  <a:off x="1479" y="2400"/>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1" name="Oval 135"/>
                <p:cNvSpPr>
                  <a:spLocks noChangeArrowheads="1"/>
                </p:cNvSpPr>
                <p:nvPr/>
              </p:nvSpPr>
              <p:spPr bwMode="auto">
                <a:xfrm>
                  <a:off x="1439" y="2536"/>
                  <a:ext cx="168"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2" name="Oval 136"/>
                <p:cNvSpPr>
                  <a:spLocks noChangeArrowheads="1"/>
                </p:cNvSpPr>
                <p:nvPr/>
              </p:nvSpPr>
              <p:spPr bwMode="auto">
                <a:xfrm>
                  <a:off x="1636" y="2308"/>
                  <a:ext cx="175" cy="16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3" name="Oval 137"/>
                <p:cNvSpPr>
                  <a:spLocks noChangeArrowheads="1"/>
                </p:cNvSpPr>
                <p:nvPr/>
              </p:nvSpPr>
              <p:spPr bwMode="auto">
                <a:xfrm>
                  <a:off x="1684" y="1915"/>
                  <a:ext cx="145" cy="14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4" name="Oval 138"/>
                <p:cNvSpPr>
                  <a:spLocks noChangeArrowheads="1"/>
                </p:cNvSpPr>
                <p:nvPr/>
              </p:nvSpPr>
              <p:spPr bwMode="auto">
                <a:xfrm>
                  <a:off x="1567" y="2488"/>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5" name="Oval 139"/>
                <p:cNvSpPr>
                  <a:spLocks noChangeArrowheads="1"/>
                </p:cNvSpPr>
                <p:nvPr/>
              </p:nvSpPr>
              <p:spPr bwMode="auto">
                <a:xfrm>
                  <a:off x="1348" y="2094"/>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6" name="Oval 140"/>
                <p:cNvSpPr>
                  <a:spLocks noChangeArrowheads="1"/>
                </p:cNvSpPr>
                <p:nvPr/>
              </p:nvSpPr>
              <p:spPr bwMode="auto">
                <a:xfrm>
                  <a:off x="1479" y="2225"/>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7" name="Oval 141"/>
                <p:cNvSpPr>
                  <a:spLocks noChangeArrowheads="1"/>
                </p:cNvSpPr>
                <p:nvPr/>
              </p:nvSpPr>
              <p:spPr bwMode="auto">
                <a:xfrm>
                  <a:off x="1261" y="2400"/>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8" name="Oval 142"/>
                <p:cNvSpPr>
                  <a:spLocks noChangeArrowheads="1"/>
                </p:cNvSpPr>
                <p:nvPr/>
              </p:nvSpPr>
              <p:spPr bwMode="auto">
                <a:xfrm>
                  <a:off x="1759" y="2469"/>
                  <a:ext cx="166" cy="16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9" name="Oval 143"/>
                <p:cNvSpPr>
                  <a:spLocks noChangeArrowheads="1"/>
                </p:cNvSpPr>
                <p:nvPr/>
              </p:nvSpPr>
              <p:spPr bwMode="auto">
                <a:xfrm>
                  <a:off x="1519" y="180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0" name="Oval 144"/>
                <p:cNvSpPr>
                  <a:spLocks noChangeArrowheads="1"/>
                </p:cNvSpPr>
                <p:nvPr/>
              </p:nvSpPr>
              <p:spPr bwMode="auto">
                <a:xfrm>
                  <a:off x="1375" y="2452"/>
                  <a:ext cx="157" cy="18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1" name="Oval 145"/>
                <p:cNvSpPr>
                  <a:spLocks noChangeArrowheads="1"/>
                </p:cNvSpPr>
                <p:nvPr/>
              </p:nvSpPr>
              <p:spPr bwMode="auto">
                <a:xfrm>
                  <a:off x="1279" y="190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2" name="Oval 146"/>
                <p:cNvSpPr>
                  <a:spLocks noChangeArrowheads="1"/>
                </p:cNvSpPr>
                <p:nvPr/>
              </p:nvSpPr>
              <p:spPr bwMode="auto">
                <a:xfrm>
                  <a:off x="1519" y="261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3" name="Oval 147"/>
                <p:cNvSpPr>
                  <a:spLocks noChangeArrowheads="1"/>
                </p:cNvSpPr>
                <p:nvPr/>
              </p:nvSpPr>
              <p:spPr bwMode="auto">
                <a:xfrm>
                  <a:off x="1903" y="196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4" name="Oval 148"/>
                <p:cNvSpPr>
                  <a:spLocks noChangeArrowheads="1"/>
                </p:cNvSpPr>
                <p:nvPr/>
              </p:nvSpPr>
              <p:spPr bwMode="auto">
                <a:xfrm>
                  <a:off x="1775" y="2011"/>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5" name="Oval 149"/>
                <p:cNvSpPr>
                  <a:spLocks noChangeArrowheads="1"/>
                </p:cNvSpPr>
                <p:nvPr/>
              </p:nvSpPr>
              <p:spPr bwMode="auto">
                <a:xfrm>
                  <a:off x="1967" y="2312"/>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6" name="Oval 150"/>
                <p:cNvSpPr>
                  <a:spLocks noChangeArrowheads="1"/>
                </p:cNvSpPr>
                <p:nvPr/>
              </p:nvSpPr>
              <p:spPr bwMode="auto">
                <a:xfrm>
                  <a:off x="1343" y="2500"/>
                  <a:ext cx="189"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7" name="Oval 151"/>
                <p:cNvSpPr>
                  <a:spLocks noChangeArrowheads="1"/>
                </p:cNvSpPr>
                <p:nvPr/>
              </p:nvSpPr>
              <p:spPr bwMode="auto">
                <a:xfrm>
                  <a:off x="1679" y="2107"/>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8" name="Oval 152"/>
                <p:cNvSpPr>
                  <a:spLocks noChangeArrowheads="1"/>
                </p:cNvSpPr>
                <p:nvPr/>
              </p:nvSpPr>
              <p:spPr bwMode="auto">
                <a:xfrm>
                  <a:off x="1711" y="2565"/>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9" name="Oval 153"/>
                <p:cNvSpPr>
                  <a:spLocks noChangeArrowheads="1"/>
                </p:cNvSpPr>
                <p:nvPr/>
              </p:nvSpPr>
              <p:spPr bwMode="auto">
                <a:xfrm>
                  <a:off x="1135" y="208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40" name="Oval 154"/>
                <p:cNvSpPr>
                  <a:spLocks noChangeArrowheads="1"/>
                </p:cNvSpPr>
                <p:nvPr/>
              </p:nvSpPr>
              <p:spPr bwMode="auto">
                <a:xfrm>
                  <a:off x="1876" y="2425"/>
                  <a:ext cx="193" cy="1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41" name="Oval 155"/>
                <p:cNvSpPr>
                  <a:spLocks noChangeArrowheads="1"/>
                </p:cNvSpPr>
                <p:nvPr/>
              </p:nvSpPr>
              <p:spPr bwMode="auto">
                <a:xfrm>
                  <a:off x="1871" y="2107"/>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42" name="Oval 156"/>
                <p:cNvSpPr>
                  <a:spLocks noChangeArrowheads="1"/>
                </p:cNvSpPr>
                <p:nvPr/>
              </p:nvSpPr>
              <p:spPr bwMode="auto">
                <a:xfrm>
                  <a:off x="1151" y="2264"/>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43" name="Oval 157"/>
                <p:cNvSpPr>
                  <a:spLocks noChangeArrowheads="1"/>
                </p:cNvSpPr>
                <p:nvPr/>
              </p:nvSpPr>
              <p:spPr bwMode="auto">
                <a:xfrm>
                  <a:off x="1775" y="184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44" name="Oval 158"/>
                <p:cNvSpPr>
                  <a:spLocks noChangeArrowheads="1"/>
                </p:cNvSpPr>
                <p:nvPr/>
              </p:nvSpPr>
              <p:spPr bwMode="auto">
                <a:xfrm>
                  <a:off x="1265" y="227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nvGrpSpPr>
              <p:cNvPr id="45102" name="Group 163"/>
              <p:cNvGrpSpPr>
                <a:grpSpLocks/>
              </p:cNvGrpSpPr>
              <p:nvPr/>
            </p:nvGrpSpPr>
            <p:grpSpPr bwMode="auto">
              <a:xfrm>
                <a:off x="1634" y="3743"/>
                <a:ext cx="114" cy="190"/>
                <a:chOff x="3927" y="2976"/>
                <a:chExt cx="322" cy="429"/>
              </a:xfrm>
            </p:grpSpPr>
            <p:sp>
              <p:nvSpPr>
                <p:cNvPr id="45106" name="Oval 164"/>
                <p:cNvSpPr>
                  <a:spLocks noChangeArrowheads="1"/>
                </p:cNvSpPr>
                <p:nvPr/>
              </p:nvSpPr>
              <p:spPr bwMode="auto">
                <a:xfrm>
                  <a:off x="3997" y="3282"/>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07" name="Rectangle 166"/>
                <p:cNvSpPr>
                  <a:spLocks noChangeArrowheads="1"/>
                </p:cNvSpPr>
                <p:nvPr/>
              </p:nvSpPr>
              <p:spPr bwMode="auto">
                <a:xfrm>
                  <a:off x="3927" y="2976"/>
                  <a:ext cx="322"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endParaRPr lang="es-CO" sz="1400">
                    <a:latin typeface="Times New Roman" pitchFamily="18" charset="0"/>
                  </a:endParaRPr>
                </a:p>
              </p:txBody>
            </p:sp>
          </p:grpSp>
          <p:grpSp>
            <p:nvGrpSpPr>
              <p:cNvPr id="45103" name="Group 168"/>
              <p:cNvGrpSpPr>
                <a:grpSpLocks/>
              </p:cNvGrpSpPr>
              <p:nvPr/>
            </p:nvGrpSpPr>
            <p:grpSpPr bwMode="auto">
              <a:xfrm>
                <a:off x="1628" y="2957"/>
                <a:ext cx="120" cy="190"/>
                <a:chOff x="3924" y="1198"/>
                <a:chExt cx="340" cy="429"/>
              </a:xfrm>
            </p:grpSpPr>
            <p:sp>
              <p:nvSpPr>
                <p:cNvPr id="45104" name="Oval 170"/>
                <p:cNvSpPr>
                  <a:spLocks noChangeArrowheads="1"/>
                </p:cNvSpPr>
                <p:nvPr/>
              </p:nvSpPr>
              <p:spPr bwMode="auto">
                <a:xfrm>
                  <a:off x="3924" y="1572"/>
                  <a:ext cx="24" cy="24"/>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05" name="Rectangle 171"/>
                <p:cNvSpPr>
                  <a:spLocks noChangeArrowheads="1"/>
                </p:cNvSpPr>
                <p:nvPr/>
              </p:nvSpPr>
              <p:spPr bwMode="auto">
                <a:xfrm>
                  <a:off x="3942" y="1198"/>
                  <a:ext cx="322"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endParaRPr lang="es-CO" sz="1400">
                    <a:latin typeface="Times New Roman" pitchFamily="18" charset="0"/>
                  </a:endParaRPr>
                </a:p>
              </p:txBody>
            </p:sp>
          </p:grpSp>
        </p:grpSp>
      </p:grpSp>
      <p:grpSp>
        <p:nvGrpSpPr>
          <p:cNvPr id="3292" name="Group 220"/>
          <p:cNvGrpSpPr>
            <a:grpSpLocks/>
          </p:cNvGrpSpPr>
          <p:nvPr/>
        </p:nvGrpSpPr>
        <p:grpSpPr bwMode="auto">
          <a:xfrm>
            <a:off x="5606249" y="3664573"/>
            <a:ext cx="3168650" cy="2200275"/>
            <a:chOff x="3470" y="2024"/>
            <a:chExt cx="1996" cy="1386"/>
          </a:xfrm>
        </p:grpSpPr>
        <p:sp>
          <p:nvSpPr>
            <p:cNvPr id="45063" name="Text Box 61"/>
            <p:cNvSpPr txBox="1">
              <a:spLocks noChangeArrowheads="1"/>
            </p:cNvSpPr>
            <p:nvPr/>
          </p:nvSpPr>
          <p:spPr bwMode="auto">
            <a:xfrm>
              <a:off x="3470" y="2024"/>
              <a:ext cx="1996"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s-ES" sz="2000" dirty="0">
                  <a:solidFill>
                    <a:srgbClr val="FF3300"/>
                  </a:solidFill>
                  <a:latin typeface="Comic Sans MS" pitchFamily="66" charset="0"/>
                </a:rPr>
                <a:t>No ionizante</a:t>
              </a:r>
              <a:r>
                <a:rPr lang="es-ES" sz="2000" dirty="0">
                  <a:latin typeface="Comic Sans MS" pitchFamily="66" charset="0"/>
                </a:rPr>
                <a:t> – No alteran las celulas del cuerpo.</a:t>
              </a:r>
            </a:p>
          </p:txBody>
        </p:sp>
        <p:grpSp>
          <p:nvGrpSpPr>
            <p:cNvPr id="45064" name="Group 182"/>
            <p:cNvGrpSpPr>
              <a:grpSpLocks/>
            </p:cNvGrpSpPr>
            <p:nvPr/>
          </p:nvGrpSpPr>
          <p:grpSpPr bwMode="auto">
            <a:xfrm>
              <a:off x="3539" y="3061"/>
              <a:ext cx="1727" cy="349"/>
              <a:chOff x="204" y="1636"/>
              <a:chExt cx="5544" cy="1000"/>
            </a:xfrm>
          </p:grpSpPr>
          <p:sp>
            <p:nvSpPr>
              <p:cNvPr id="45065" name="Oval 183"/>
              <p:cNvSpPr>
                <a:spLocks noChangeArrowheads="1"/>
              </p:cNvSpPr>
              <p:nvPr/>
            </p:nvSpPr>
            <p:spPr bwMode="auto">
              <a:xfrm>
                <a:off x="204" y="1684"/>
                <a:ext cx="5544" cy="95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66" name="Oval 184"/>
              <p:cNvSpPr>
                <a:spLocks noChangeArrowheads="1"/>
              </p:cNvSpPr>
              <p:nvPr/>
            </p:nvSpPr>
            <p:spPr bwMode="auto">
              <a:xfrm>
                <a:off x="604" y="2380"/>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67" name="Oval 185"/>
              <p:cNvSpPr>
                <a:spLocks noChangeArrowheads="1"/>
              </p:cNvSpPr>
              <p:nvPr/>
            </p:nvSpPr>
            <p:spPr bwMode="auto">
              <a:xfrm>
                <a:off x="1408" y="1708"/>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68" name="Oval 186"/>
              <p:cNvSpPr>
                <a:spLocks noChangeArrowheads="1"/>
              </p:cNvSpPr>
              <p:nvPr/>
            </p:nvSpPr>
            <p:spPr bwMode="auto">
              <a:xfrm>
                <a:off x="3604" y="1636"/>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69" name="Oval 187"/>
              <p:cNvSpPr>
                <a:spLocks noChangeArrowheads="1"/>
              </p:cNvSpPr>
              <p:nvPr/>
            </p:nvSpPr>
            <p:spPr bwMode="auto">
              <a:xfrm>
                <a:off x="4516" y="2512"/>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0" name="Oval 188"/>
              <p:cNvSpPr>
                <a:spLocks noChangeArrowheads="1"/>
              </p:cNvSpPr>
              <p:nvPr/>
            </p:nvSpPr>
            <p:spPr bwMode="auto">
              <a:xfrm>
                <a:off x="5092" y="1828"/>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1" name="Oval 189"/>
              <p:cNvSpPr>
                <a:spLocks noChangeArrowheads="1"/>
              </p:cNvSpPr>
              <p:nvPr/>
            </p:nvSpPr>
            <p:spPr bwMode="auto">
              <a:xfrm>
                <a:off x="1684" y="2548"/>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2" name="Oval 190"/>
              <p:cNvSpPr>
                <a:spLocks noChangeArrowheads="1"/>
              </p:cNvSpPr>
              <p:nvPr/>
            </p:nvSpPr>
            <p:spPr bwMode="auto">
              <a:xfrm>
                <a:off x="1312" y="1780"/>
                <a:ext cx="3352" cy="76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3" name="Oval 191"/>
              <p:cNvSpPr>
                <a:spLocks noChangeArrowheads="1"/>
              </p:cNvSpPr>
              <p:nvPr/>
            </p:nvSpPr>
            <p:spPr bwMode="auto">
              <a:xfrm>
                <a:off x="1492" y="2308"/>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4" name="Oval 192"/>
              <p:cNvSpPr>
                <a:spLocks noChangeArrowheads="1"/>
              </p:cNvSpPr>
              <p:nvPr/>
            </p:nvSpPr>
            <p:spPr bwMode="auto">
              <a:xfrm>
                <a:off x="4228" y="1876"/>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5" name="Oval 193"/>
              <p:cNvSpPr>
                <a:spLocks noChangeArrowheads="1"/>
              </p:cNvSpPr>
              <p:nvPr/>
            </p:nvSpPr>
            <p:spPr bwMode="auto">
              <a:xfrm>
                <a:off x="388" y="1732"/>
                <a:ext cx="5176" cy="85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6" name="Oval 194"/>
              <p:cNvSpPr>
                <a:spLocks noChangeArrowheads="1"/>
              </p:cNvSpPr>
              <p:nvPr/>
            </p:nvSpPr>
            <p:spPr bwMode="auto">
              <a:xfrm>
                <a:off x="808" y="1876"/>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7" name="Oval 195"/>
              <p:cNvSpPr>
                <a:spLocks noChangeArrowheads="1"/>
              </p:cNvSpPr>
              <p:nvPr/>
            </p:nvSpPr>
            <p:spPr bwMode="auto">
              <a:xfrm>
                <a:off x="5284" y="2272"/>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8" name="Oval 196"/>
              <p:cNvSpPr>
                <a:spLocks noChangeArrowheads="1"/>
              </p:cNvSpPr>
              <p:nvPr/>
            </p:nvSpPr>
            <p:spPr bwMode="auto">
              <a:xfrm>
                <a:off x="2806" y="1864"/>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9" name="Oval 197"/>
              <p:cNvSpPr>
                <a:spLocks noChangeArrowheads="1"/>
              </p:cNvSpPr>
              <p:nvPr/>
            </p:nvSpPr>
            <p:spPr bwMode="auto">
              <a:xfrm>
                <a:off x="2748" y="1972"/>
                <a:ext cx="176" cy="18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0" name="Oval 198"/>
              <p:cNvSpPr>
                <a:spLocks noChangeArrowheads="1"/>
              </p:cNvSpPr>
              <p:nvPr/>
            </p:nvSpPr>
            <p:spPr bwMode="auto">
              <a:xfrm>
                <a:off x="2644" y="1902"/>
                <a:ext cx="175" cy="15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1" name="Oval 199"/>
              <p:cNvSpPr>
                <a:spLocks noChangeArrowheads="1"/>
              </p:cNvSpPr>
              <p:nvPr/>
            </p:nvSpPr>
            <p:spPr bwMode="auto">
              <a:xfrm>
                <a:off x="3133" y="1990"/>
                <a:ext cx="166" cy="167"/>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2" name="Oval 200"/>
              <p:cNvSpPr>
                <a:spLocks noChangeArrowheads="1"/>
              </p:cNvSpPr>
              <p:nvPr/>
            </p:nvSpPr>
            <p:spPr bwMode="auto">
              <a:xfrm>
                <a:off x="3046" y="2077"/>
                <a:ext cx="166" cy="167"/>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3" name="Oval 201"/>
              <p:cNvSpPr>
                <a:spLocks noChangeArrowheads="1"/>
              </p:cNvSpPr>
              <p:nvPr/>
            </p:nvSpPr>
            <p:spPr bwMode="auto">
              <a:xfrm>
                <a:off x="3046" y="1859"/>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4" name="Oval 202"/>
              <p:cNvSpPr>
                <a:spLocks noChangeArrowheads="1"/>
              </p:cNvSpPr>
              <p:nvPr/>
            </p:nvSpPr>
            <p:spPr bwMode="auto">
              <a:xfrm>
                <a:off x="2740" y="1815"/>
                <a:ext cx="184" cy="149"/>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5" name="Oval 203"/>
              <p:cNvSpPr>
                <a:spLocks noChangeArrowheads="1"/>
              </p:cNvSpPr>
              <p:nvPr/>
            </p:nvSpPr>
            <p:spPr bwMode="auto">
              <a:xfrm>
                <a:off x="2996" y="2308"/>
                <a:ext cx="159" cy="15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6" name="Oval 204"/>
              <p:cNvSpPr>
                <a:spLocks noChangeArrowheads="1"/>
              </p:cNvSpPr>
              <p:nvPr/>
            </p:nvSpPr>
            <p:spPr bwMode="auto">
              <a:xfrm>
                <a:off x="2959" y="1815"/>
                <a:ext cx="166" cy="167"/>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7" name="Oval 205"/>
              <p:cNvSpPr>
                <a:spLocks noChangeArrowheads="1"/>
              </p:cNvSpPr>
              <p:nvPr/>
            </p:nvSpPr>
            <p:spPr bwMode="auto">
              <a:xfrm>
                <a:off x="2596" y="2042"/>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8" name="Oval 206"/>
              <p:cNvSpPr>
                <a:spLocks noChangeArrowheads="1"/>
              </p:cNvSpPr>
              <p:nvPr/>
            </p:nvSpPr>
            <p:spPr bwMode="auto">
              <a:xfrm>
                <a:off x="2605" y="2156"/>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9" name="Oval 207"/>
              <p:cNvSpPr>
                <a:spLocks noChangeArrowheads="1"/>
              </p:cNvSpPr>
              <p:nvPr/>
            </p:nvSpPr>
            <p:spPr bwMode="auto">
              <a:xfrm>
                <a:off x="2758" y="2308"/>
                <a:ext cx="166" cy="14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0" name="Oval 208"/>
              <p:cNvSpPr>
                <a:spLocks noChangeArrowheads="1"/>
              </p:cNvSpPr>
              <p:nvPr/>
            </p:nvSpPr>
            <p:spPr bwMode="auto">
              <a:xfrm>
                <a:off x="2889" y="2308"/>
                <a:ext cx="166" cy="167"/>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1" name="Oval 209"/>
              <p:cNvSpPr>
                <a:spLocks noChangeArrowheads="1"/>
              </p:cNvSpPr>
              <p:nvPr/>
            </p:nvSpPr>
            <p:spPr bwMode="auto">
              <a:xfrm>
                <a:off x="3151" y="2148"/>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2" name="Oval 210"/>
              <p:cNvSpPr>
                <a:spLocks noChangeArrowheads="1"/>
              </p:cNvSpPr>
              <p:nvPr/>
            </p:nvSpPr>
            <p:spPr bwMode="auto">
              <a:xfrm>
                <a:off x="2919" y="1950"/>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3" name="Oval 211"/>
              <p:cNvSpPr>
                <a:spLocks noChangeArrowheads="1"/>
              </p:cNvSpPr>
              <p:nvPr/>
            </p:nvSpPr>
            <p:spPr bwMode="auto">
              <a:xfrm>
                <a:off x="2740" y="2125"/>
                <a:ext cx="166" cy="167"/>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4" name="Oval 212"/>
              <p:cNvSpPr>
                <a:spLocks noChangeArrowheads="1"/>
              </p:cNvSpPr>
              <p:nvPr/>
            </p:nvSpPr>
            <p:spPr bwMode="auto">
              <a:xfrm>
                <a:off x="2911" y="2038"/>
                <a:ext cx="166" cy="167"/>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5" name="Oval 213"/>
              <p:cNvSpPr>
                <a:spLocks noChangeArrowheads="1"/>
              </p:cNvSpPr>
              <p:nvPr/>
            </p:nvSpPr>
            <p:spPr bwMode="auto">
              <a:xfrm>
                <a:off x="2657" y="2269"/>
                <a:ext cx="166" cy="167"/>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6" name="Oval 214"/>
              <p:cNvSpPr>
                <a:spLocks noChangeArrowheads="1"/>
              </p:cNvSpPr>
              <p:nvPr/>
            </p:nvSpPr>
            <p:spPr bwMode="auto">
              <a:xfrm>
                <a:off x="2932" y="2116"/>
                <a:ext cx="184"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7" name="Oval 215"/>
              <p:cNvSpPr>
                <a:spLocks noChangeArrowheads="1"/>
              </p:cNvSpPr>
              <p:nvPr/>
            </p:nvSpPr>
            <p:spPr bwMode="auto">
              <a:xfrm>
                <a:off x="3076" y="2260"/>
                <a:ext cx="184"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8" name="Oval 216"/>
              <p:cNvSpPr>
                <a:spLocks noChangeArrowheads="1"/>
              </p:cNvSpPr>
              <p:nvPr/>
            </p:nvSpPr>
            <p:spPr bwMode="auto">
              <a:xfrm>
                <a:off x="2836" y="2164"/>
                <a:ext cx="166" cy="166"/>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sp>
        <p:nvSpPr>
          <p:cNvPr id="109" name="4 Título"/>
          <p:cNvSpPr txBox="1">
            <a:spLocks/>
          </p:cNvSpPr>
          <p:nvPr/>
        </p:nvSpPr>
        <p:spPr>
          <a:xfrm>
            <a:off x="2331244" y="404664"/>
            <a:ext cx="4493829" cy="923330"/>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wrap="square">
            <a:spAutoFit/>
          </a:bodyPr>
          <a:lstStyle>
            <a:lvl1pPr algn="l" rtl="0" eaLnBrk="0" fontAlgn="base" hangingPunct="0">
              <a:spcBef>
                <a:spcPct val="0"/>
              </a:spcBef>
              <a:spcAft>
                <a:spcPct val="0"/>
              </a:spcAft>
              <a:defRPr sz="5000" kern="1200">
                <a:solidFill>
                  <a:schemeClr val="lt1"/>
                </a:solidFill>
                <a:latin typeface="+mn-lt"/>
                <a:ea typeface="+mn-ea"/>
                <a:cs typeface="+mn-cs"/>
              </a:defRPr>
            </a:lvl1pPr>
            <a:lvl2pPr algn="l" rtl="0" eaLnBrk="0" fontAlgn="base" hangingPunct="0">
              <a:spcBef>
                <a:spcPct val="0"/>
              </a:spcBef>
              <a:spcAft>
                <a:spcPct val="0"/>
              </a:spcAft>
              <a:defRPr sz="5000">
                <a:solidFill>
                  <a:schemeClr val="lt1"/>
                </a:solidFill>
                <a:latin typeface="+mn-lt"/>
                <a:ea typeface="+mn-ea"/>
                <a:cs typeface="+mn-cs"/>
              </a:defRPr>
            </a:lvl2pPr>
            <a:lvl3pPr algn="l" rtl="0" eaLnBrk="0" fontAlgn="base" hangingPunct="0">
              <a:spcBef>
                <a:spcPct val="0"/>
              </a:spcBef>
              <a:spcAft>
                <a:spcPct val="0"/>
              </a:spcAft>
              <a:defRPr sz="5000">
                <a:solidFill>
                  <a:schemeClr val="lt1"/>
                </a:solidFill>
                <a:latin typeface="+mn-lt"/>
                <a:ea typeface="+mn-ea"/>
                <a:cs typeface="+mn-cs"/>
              </a:defRPr>
            </a:lvl3pPr>
            <a:lvl4pPr algn="l" rtl="0" eaLnBrk="0" fontAlgn="base" hangingPunct="0">
              <a:spcBef>
                <a:spcPct val="0"/>
              </a:spcBef>
              <a:spcAft>
                <a:spcPct val="0"/>
              </a:spcAft>
              <a:defRPr sz="5000">
                <a:solidFill>
                  <a:schemeClr val="lt1"/>
                </a:solidFill>
                <a:latin typeface="+mn-lt"/>
                <a:ea typeface="+mn-ea"/>
                <a:cs typeface="+mn-cs"/>
              </a:defRPr>
            </a:lvl4pPr>
            <a:lvl5pPr algn="l" rtl="0" eaLnBrk="0" fontAlgn="base" hangingPunct="0">
              <a:spcBef>
                <a:spcPct val="0"/>
              </a:spcBef>
              <a:spcAft>
                <a:spcPct val="0"/>
              </a:spcAft>
              <a:defRPr sz="5000">
                <a:solidFill>
                  <a:schemeClr val="lt1"/>
                </a:solidFill>
                <a:latin typeface="+mn-lt"/>
                <a:ea typeface="+mn-ea"/>
                <a:cs typeface="+mn-cs"/>
              </a:defRPr>
            </a:lvl5pPr>
            <a:lvl6pPr marL="457200" algn="l" rtl="0" fontAlgn="base">
              <a:spcBef>
                <a:spcPct val="0"/>
              </a:spcBef>
              <a:spcAft>
                <a:spcPct val="0"/>
              </a:spcAft>
              <a:defRPr sz="5000">
                <a:solidFill>
                  <a:schemeClr val="lt1"/>
                </a:solidFill>
                <a:latin typeface="+mn-lt"/>
                <a:ea typeface="+mn-ea"/>
                <a:cs typeface="+mn-cs"/>
              </a:defRPr>
            </a:lvl6pPr>
            <a:lvl7pPr marL="914400" algn="l" rtl="0" fontAlgn="base">
              <a:spcBef>
                <a:spcPct val="0"/>
              </a:spcBef>
              <a:spcAft>
                <a:spcPct val="0"/>
              </a:spcAft>
              <a:defRPr sz="5000">
                <a:solidFill>
                  <a:schemeClr val="lt1"/>
                </a:solidFill>
                <a:latin typeface="+mn-lt"/>
                <a:ea typeface="+mn-ea"/>
                <a:cs typeface="+mn-cs"/>
              </a:defRPr>
            </a:lvl7pPr>
            <a:lvl8pPr marL="1371600" algn="l" rtl="0" fontAlgn="base">
              <a:spcBef>
                <a:spcPct val="0"/>
              </a:spcBef>
              <a:spcAft>
                <a:spcPct val="0"/>
              </a:spcAft>
              <a:defRPr sz="5000">
                <a:solidFill>
                  <a:schemeClr val="lt1"/>
                </a:solidFill>
                <a:latin typeface="+mn-lt"/>
                <a:ea typeface="+mn-ea"/>
                <a:cs typeface="+mn-cs"/>
              </a:defRPr>
            </a:lvl8pPr>
            <a:lvl9pPr marL="1828800" algn="l" rtl="0" fontAlgn="base">
              <a:spcBef>
                <a:spcPct val="0"/>
              </a:spcBef>
              <a:spcAft>
                <a:spcPct val="0"/>
              </a:spcAft>
              <a:defRPr sz="5000">
                <a:solidFill>
                  <a:schemeClr val="lt1"/>
                </a:solidFill>
                <a:latin typeface="+mn-lt"/>
                <a:ea typeface="+mn-ea"/>
                <a:cs typeface="+mn-cs"/>
              </a:defRPr>
            </a:lvl9pPr>
          </a:lstStyle>
          <a:p>
            <a:pPr algn="ctr">
              <a:defRPr/>
            </a:pP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rPr>
              <a:t>RADIACION</a:t>
            </a:r>
            <a:endParaRPr lang="es-E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endParaRPr>
          </a:p>
        </p:txBody>
      </p:sp>
    </p:spTree>
    <p:extLst>
      <p:ext uri="{BB962C8B-B14F-4D97-AF65-F5344CB8AC3E}">
        <p14:creationId xmlns:p14="http://schemas.microsoft.com/office/powerpoint/2010/main" val="1262242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290"/>
                                        </p:tgtEl>
                                        <p:attrNameLst>
                                          <p:attrName>style.visibility</p:attrName>
                                        </p:attrNameLst>
                                      </p:cBhvr>
                                      <p:to>
                                        <p:strVal val="visible"/>
                                      </p:to>
                                    </p:set>
                                    <p:animEffect transition="in" filter="checkerboard(across)">
                                      <p:cBhvr>
                                        <p:cTn id="7" dur="500"/>
                                        <p:tgtEl>
                                          <p:spTgt spid="3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21600000">
                                      <p:cBhvr>
                                        <p:cTn id="11" dur="2000" fill="hold"/>
                                        <p:tgtEl>
                                          <p:spTgt spid="3290"/>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130"/>
                                        </p:tgtEl>
                                        <p:attrNameLst>
                                          <p:attrName>style.visibility</p:attrName>
                                        </p:attrNameLst>
                                      </p:cBhvr>
                                      <p:to>
                                        <p:strVal val="visible"/>
                                      </p:to>
                                    </p:set>
                                    <p:animEffect transition="in" filter="checkerboard(across)">
                                      <p:cBhvr>
                                        <p:cTn id="16" dur="500"/>
                                        <p:tgtEl>
                                          <p:spTgt spid="313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fill="hold" nodeType="clickEffect">
                                  <p:stCondLst>
                                    <p:cond delay="0"/>
                                  </p:stCondLst>
                                  <p:childTnLst>
                                    <p:anim calcmode="lin" valueType="num">
                                      <p:cBhvr additive="base">
                                        <p:cTn id="20" dur="500"/>
                                        <p:tgtEl>
                                          <p:spTgt spid="3290"/>
                                        </p:tgtEl>
                                        <p:attrNameLst>
                                          <p:attrName>ppt_x</p:attrName>
                                        </p:attrNameLst>
                                      </p:cBhvr>
                                      <p:tavLst>
                                        <p:tav tm="0">
                                          <p:val>
                                            <p:strVal val="ppt_x"/>
                                          </p:val>
                                        </p:tav>
                                        <p:tav tm="100000">
                                          <p:val>
                                            <p:strVal val="ppt_x"/>
                                          </p:val>
                                        </p:tav>
                                      </p:tavLst>
                                    </p:anim>
                                    <p:anim calcmode="lin" valueType="num">
                                      <p:cBhvr additive="base">
                                        <p:cTn id="21" dur="500"/>
                                        <p:tgtEl>
                                          <p:spTgt spid="3290"/>
                                        </p:tgtEl>
                                        <p:attrNameLst>
                                          <p:attrName>ppt_y</p:attrName>
                                        </p:attrNameLst>
                                      </p:cBhvr>
                                      <p:tavLst>
                                        <p:tav tm="0">
                                          <p:val>
                                            <p:strVal val="ppt_y"/>
                                          </p:val>
                                        </p:tav>
                                        <p:tav tm="100000">
                                          <p:val>
                                            <p:strVal val="1+ppt_h/2"/>
                                          </p:val>
                                        </p:tav>
                                      </p:tavLst>
                                    </p:anim>
                                    <p:set>
                                      <p:cBhvr>
                                        <p:cTn id="22" dur="1" fill="hold">
                                          <p:stCondLst>
                                            <p:cond delay="499"/>
                                          </p:stCondLst>
                                        </p:cTn>
                                        <p:tgtEl>
                                          <p:spTgt spid="329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291"/>
                                        </p:tgtEl>
                                        <p:attrNameLst>
                                          <p:attrName>style.visibility</p:attrName>
                                        </p:attrNameLst>
                                      </p:cBhvr>
                                      <p:to>
                                        <p:strVal val="visible"/>
                                      </p:to>
                                    </p:set>
                                    <p:animEffect transition="in" filter="checkerboard(across)">
                                      <p:cBhvr>
                                        <p:cTn id="27" dur="500"/>
                                        <p:tgtEl>
                                          <p:spTgt spid="32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292"/>
                                        </p:tgtEl>
                                        <p:attrNameLst>
                                          <p:attrName>style.visibility</p:attrName>
                                        </p:attrNameLst>
                                      </p:cBhvr>
                                      <p:to>
                                        <p:strVal val="visible"/>
                                      </p:to>
                                    </p:set>
                                    <p:animEffect transition="in" filter="checkerboard(across)">
                                      <p:cBhvr>
                                        <p:cTn id="32" dur="500"/>
                                        <p:tgtEl>
                                          <p:spTgt spid="32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blinds(horizontal)">
                                      <p:cBhvr>
                                        <p:cTn id="3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3" name="Group 5"/>
          <p:cNvGrpSpPr>
            <a:grpSpLocks/>
          </p:cNvGrpSpPr>
          <p:nvPr/>
        </p:nvGrpSpPr>
        <p:grpSpPr bwMode="auto">
          <a:xfrm>
            <a:off x="457200" y="1900238"/>
            <a:ext cx="8394700" cy="4265612"/>
            <a:chOff x="288" y="1152"/>
            <a:chExt cx="5288" cy="2687"/>
          </a:xfrm>
        </p:grpSpPr>
        <p:sp>
          <p:nvSpPr>
            <p:cNvPr id="46085" name="Rectangle 6"/>
            <p:cNvSpPr>
              <a:spLocks noChangeArrowheads="1"/>
            </p:cNvSpPr>
            <p:nvPr/>
          </p:nvSpPr>
          <p:spPr bwMode="auto">
            <a:xfrm>
              <a:off x="289" y="3457"/>
              <a:ext cx="5278" cy="38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s-ES" sz="1400">
                  <a:latin typeface="Wingdings" pitchFamily="2" charset="2"/>
                </a:rPr>
                <a:t>ß</a:t>
              </a:r>
              <a:r>
                <a:rPr lang="es-ES" sz="1400">
                  <a:latin typeface="Tahoma" pitchFamily="34" charset="0"/>
                </a:rPr>
                <a:t>    Alta frecuencia</a:t>
              </a:r>
              <a:r>
                <a:rPr lang="es-ES" sz="1600">
                  <a:latin typeface="Tahoma" pitchFamily="34" charset="0"/>
                </a:rPr>
                <a:t>           </a:t>
              </a:r>
              <a:r>
                <a:rPr lang="es-ES" sz="2400">
                  <a:latin typeface="Tahoma" pitchFamily="34" charset="0"/>
                </a:rPr>
                <a:t>Espectro electromagnético    </a:t>
              </a:r>
              <a:r>
                <a:rPr lang="es-ES" sz="1400">
                  <a:latin typeface="Tahoma" pitchFamily="34" charset="0"/>
                </a:rPr>
                <a:t>Baja frecuencia   </a:t>
              </a:r>
              <a:r>
                <a:rPr lang="es-ES" sz="1400">
                  <a:latin typeface="Wingdings" pitchFamily="2" charset="2"/>
                </a:rPr>
                <a:t>à</a:t>
              </a:r>
              <a:r>
                <a:rPr lang="es-ES" sz="1600">
                  <a:latin typeface="Tahoma" pitchFamily="34" charset="0"/>
                </a:rPr>
                <a:t> </a:t>
              </a:r>
            </a:p>
          </p:txBody>
        </p:sp>
        <p:sp>
          <p:nvSpPr>
            <p:cNvPr id="46086" name="Rectangle 7"/>
            <p:cNvSpPr>
              <a:spLocks noChangeArrowheads="1"/>
            </p:cNvSpPr>
            <p:nvPr/>
          </p:nvSpPr>
          <p:spPr bwMode="auto">
            <a:xfrm>
              <a:off x="289" y="1153"/>
              <a:ext cx="5278" cy="191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6087" name="Rectangle 8"/>
            <p:cNvSpPr>
              <a:spLocks noChangeArrowheads="1"/>
            </p:cNvSpPr>
            <p:nvPr/>
          </p:nvSpPr>
          <p:spPr bwMode="auto">
            <a:xfrm>
              <a:off x="289" y="3073"/>
              <a:ext cx="5278" cy="38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r>
                <a:rPr lang="es-ES" sz="1600">
                  <a:latin typeface="Tahoma" pitchFamily="34" charset="0"/>
                </a:rPr>
                <a:t>Cósmicos    Gama         Rayos X    Ultravioleta Luz Visible   Infrarrojo  Microondas  Radio</a:t>
              </a:r>
            </a:p>
          </p:txBody>
        </p:sp>
        <p:sp>
          <p:nvSpPr>
            <p:cNvPr id="46088" name="Line 9"/>
            <p:cNvSpPr>
              <a:spLocks noChangeShapeType="1"/>
            </p:cNvSpPr>
            <p:nvPr/>
          </p:nvSpPr>
          <p:spPr bwMode="auto">
            <a:xfrm>
              <a:off x="960" y="1152"/>
              <a:ext cx="0" cy="23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089" name="Line 10"/>
            <p:cNvSpPr>
              <a:spLocks noChangeShapeType="1"/>
            </p:cNvSpPr>
            <p:nvPr/>
          </p:nvSpPr>
          <p:spPr bwMode="auto">
            <a:xfrm>
              <a:off x="1632" y="1152"/>
              <a:ext cx="0" cy="23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090" name="Line 11"/>
            <p:cNvSpPr>
              <a:spLocks noChangeShapeType="1"/>
            </p:cNvSpPr>
            <p:nvPr/>
          </p:nvSpPr>
          <p:spPr bwMode="auto">
            <a:xfrm>
              <a:off x="2304" y="1152"/>
              <a:ext cx="0" cy="23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091" name="Line 12"/>
            <p:cNvSpPr>
              <a:spLocks noChangeShapeType="1"/>
            </p:cNvSpPr>
            <p:nvPr/>
          </p:nvSpPr>
          <p:spPr bwMode="auto">
            <a:xfrm>
              <a:off x="2976" y="1152"/>
              <a:ext cx="0" cy="23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092" name="Line 13"/>
            <p:cNvSpPr>
              <a:spLocks noChangeShapeType="1"/>
            </p:cNvSpPr>
            <p:nvPr/>
          </p:nvSpPr>
          <p:spPr bwMode="auto">
            <a:xfrm>
              <a:off x="3648" y="1152"/>
              <a:ext cx="0" cy="23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093" name="Line 14"/>
            <p:cNvSpPr>
              <a:spLocks noChangeShapeType="1"/>
            </p:cNvSpPr>
            <p:nvPr/>
          </p:nvSpPr>
          <p:spPr bwMode="auto">
            <a:xfrm>
              <a:off x="4320" y="1152"/>
              <a:ext cx="0" cy="23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094" name="Line 15"/>
            <p:cNvSpPr>
              <a:spLocks noChangeShapeType="1"/>
            </p:cNvSpPr>
            <p:nvPr/>
          </p:nvSpPr>
          <p:spPr bwMode="auto">
            <a:xfrm>
              <a:off x="4992" y="1152"/>
              <a:ext cx="0" cy="23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095" name="Rectangle 16"/>
            <p:cNvSpPr>
              <a:spLocks noChangeArrowheads="1"/>
            </p:cNvSpPr>
            <p:nvPr/>
          </p:nvSpPr>
          <p:spPr bwMode="auto">
            <a:xfrm>
              <a:off x="289" y="2737"/>
              <a:ext cx="2014" cy="33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s-ES" sz="2400" dirty="0">
                  <a:latin typeface="Tahoma" pitchFamily="34" charset="0"/>
                </a:rPr>
                <a:t>Radiación Ionizante</a:t>
              </a:r>
            </a:p>
          </p:txBody>
        </p:sp>
        <p:sp>
          <p:nvSpPr>
            <p:cNvPr id="46096" name="Rectangle 17"/>
            <p:cNvSpPr>
              <a:spLocks noChangeArrowheads="1"/>
            </p:cNvSpPr>
            <p:nvPr/>
          </p:nvSpPr>
          <p:spPr bwMode="auto">
            <a:xfrm>
              <a:off x="2305" y="2737"/>
              <a:ext cx="3262" cy="33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s-ES" sz="2400">
                  <a:latin typeface="Tahoma" pitchFamily="34" charset="0"/>
                </a:rPr>
                <a:t>Radiación NO Ionizante</a:t>
              </a:r>
            </a:p>
          </p:txBody>
        </p:sp>
        <p:pic>
          <p:nvPicPr>
            <p:cNvPr id="46097" name="Picture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 y="1776"/>
              <a:ext cx="684" cy="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8" name="Picture 1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 y="1344"/>
              <a:ext cx="740" cy="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9" name="Picture 2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 y="1152"/>
              <a:ext cx="686" cy="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00" name="Picture 2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1392"/>
              <a:ext cx="604" cy="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01" name="Picture 2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4" y="1152"/>
              <a:ext cx="654" cy="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02" name="Picture 2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1968"/>
              <a:ext cx="632" cy="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03" name="Picture 24"/>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2" y="1584"/>
              <a:ext cx="584" cy="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104" name="Group 25"/>
            <p:cNvGrpSpPr>
              <a:grpSpLocks/>
            </p:cNvGrpSpPr>
            <p:nvPr/>
          </p:nvGrpSpPr>
          <p:grpSpPr bwMode="auto">
            <a:xfrm>
              <a:off x="3744" y="1536"/>
              <a:ext cx="534" cy="724"/>
              <a:chOff x="3744" y="1536"/>
              <a:chExt cx="534" cy="724"/>
            </a:xfrm>
          </p:grpSpPr>
          <p:grpSp>
            <p:nvGrpSpPr>
              <p:cNvPr id="46105" name="Group 26"/>
              <p:cNvGrpSpPr>
                <a:grpSpLocks/>
              </p:cNvGrpSpPr>
              <p:nvPr/>
            </p:nvGrpSpPr>
            <p:grpSpPr bwMode="auto">
              <a:xfrm>
                <a:off x="3744" y="1837"/>
                <a:ext cx="534" cy="423"/>
                <a:chOff x="3744" y="1837"/>
                <a:chExt cx="534" cy="423"/>
              </a:xfrm>
            </p:grpSpPr>
            <p:sp>
              <p:nvSpPr>
                <p:cNvPr id="46110" name="Freeform 27"/>
                <p:cNvSpPr>
                  <a:spLocks/>
                </p:cNvSpPr>
                <p:nvPr/>
              </p:nvSpPr>
              <p:spPr bwMode="auto">
                <a:xfrm>
                  <a:off x="3753" y="1846"/>
                  <a:ext cx="460" cy="408"/>
                </a:xfrm>
                <a:custGeom>
                  <a:avLst/>
                  <a:gdLst>
                    <a:gd name="T0" fmla="*/ 436 w 460"/>
                    <a:gd name="T1" fmla="*/ 71 h 408"/>
                    <a:gd name="T2" fmla="*/ 429 w 460"/>
                    <a:gd name="T3" fmla="*/ 35 h 408"/>
                    <a:gd name="T4" fmla="*/ 420 w 460"/>
                    <a:gd name="T5" fmla="*/ 20 h 408"/>
                    <a:gd name="T6" fmla="*/ 405 w 460"/>
                    <a:gd name="T7" fmla="*/ 11 h 408"/>
                    <a:gd name="T8" fmla="*/ 380 w 460"/>
                    <a:gd name="T9" fmla="*/ 11 h 408"/>
                    <a:gd name="T10" fmla="*/ 366 w 460"/>
                    <a:gd name="T11" fmla="*/ 23 h 408"/>
                    <a:gd name="T12" fmla="*/ 352 w 460"/>
                    <a:gd name="T13" fmla="*/ 35 h 408"/>
                    <a:gd name="T14" fmla="*/ 341 w 460"/>
                    <a:gd name="T15" fmla="*/ 15 h 408"/>
                    <a:gd name="T16" fmla="*/ 329 w 460"/>
                    <a:gd name="T17" fmla="*/ 6 h 408"/>
                    <a:gd name="T18" fmla="*/ 312 w 460"/>
                    <a:gd name="T19" fmla="*/ 6 h 408"/>
                    <a:gd name="T20" fmla="*/ 297 w 460"/>
                    <a:gd name="T21" fmla="*/ 9 h 408"/>
                    <a:gd name="T22" fmla="*/ 284 w 460"/>
                    <a:gd name="T23" fmla="*/ 25 h 408"/>
                    <a:gd name="T24" fmla="*/ 275 w 460"/>
                    <a:gd name="T25" fmla="*/ 37 h 408"/>
                    <a:gd name="T26" fmla="*/ 262 w 460"/>
                    <a:gd name="T27" fmla="*/ 11 h 408"/>
                    <a:gd name="T28" fmla="*/ 248 w 460"/>
                    <a:gd name="T29" fmla="*/ 1 h 408"/>
                    <a:gd name="T30" fmla="*/ 228 w 460"/>
                    <a:gd name="T31" fmla="*/ 3 h 408"/>
                    <a:gd name="T32" fmla="*/ 214 w 460"/>
                    <a:gd name="T33" fmla="*/ 9 h 408"/>
                    <a:gd name="T34" fmla="*/ 200 w 460"/>
                    <a:gd name="T35" fmla="*/ 23 h 408"/>
                    <a:gd name="T36" fmla="*/ 198 w 460"/>
                    <a:gd name="T37" fmla="*/ 25 h 408"/>
                    <a:gd name="T38" fmla="*/ 194 w 460"/>
                    <a:gd name="T39" fmla="*/ 40 h 408"/>
                    <a:gd name="T40" fmla="*/ 175 w 460"/>
                    <a:gd name="T41" fmla="*/ 19 h 408"/>
                    <a:gd name="T42" fmla="*/ 147 w 460"/>
                    <a:gd name="T43" fmla="*/ 9 h 408"/>
                    <a:gd name="T44" fmla="*/ 121 w 460"/>
                    <a:gd name="T45" fmla="*/ 10 h 408"/>
                    <a:gd name="T46" fmla="*/ 99 w 460"/>
                    <a:gd name="T47" fmla="*/ 21 h 408"/>
                    <a:gd name="T48" fmla="*/ 82 w 460"/>
                    <a:gd name="T49" fmla="*/ 30 h 408"/>
                    <a:gd name="T50" fmla="*/ 67 w 460"/>
                    <a:gd name="T51" fmla="*/ 11 h 408"/>
                    <a:gd name="T52" fmla="*/ 45 w 460"/>
                    <a:gd name="T53" fmla="*/ 0 h 408"/>
                    <a:gd name="T54" fmla="*/ 20 w 460"/>
                    <a:gd name="T55" fmla="*/ 6 h 408"/>
                    <a:gd name="T56" fmla="*/ 9 w 460"/>
                    <a:gd name="T57" fmla="*/ 22 h 408"/>
                    <a:gd name="T58" fmla="*/ 2 w 460"/>
                    <a:gd name="T59" fmla="*/ 41 h 408"/>
                    <a:gd name="T60" fmla="*/ 0 w 460"/>
                    <a:gd name="T61" fmla="*/ 48 h 408"/>
                    <a:gd name="T62" fmla="*/ 0 w 460"/>
                    <a:gd name="T63" fmla="*/ 152 h 408"/>
                    <a:gd name="T64" fmla="*/ 1 w 460"/>
                    <a:gd name="T65" fmla="*/ 278 h 408"/>
                    <a:gd name="T66" fmla="*/ 4 w 460"/>
                    <a:gd name="T67" fmla="*/ 294 h 408"/>
                    <a:gd name="T68" fmla="*/ 15 w 460"/>
                    <a:gd name="T69" fmla="*/ 313 h 408"/>
                    <a:gd name="T70" fmla="*/ 34 w 460"/>
                    <a:gd name="T71" fmla="*/ 323 h 408"/>
                    <a:gd name="T72" fmla="*/ 47 w 460"/>
                    <a:gd name="T73" fmla="*/ 330 h 408"/>
                    <a:gd name="T74" fmla="*/ 34 w 460"/>
                    <a:gd name="T75" fmla="*/ 346 h 408"/>
                    <a:gd name="T76" fmla="*/ 23 w 460"/>
                    <a:gd name="T77" fmla="*/ 378 h 408"/>
                    <a:gd name="T78" fmla="*/ 29 w 460"/>
                    <a:gd name="T79" fmla="*/ 394 h 408"/>
                    <a:gd name="T80" fmla="*/ 52 w 460"/>
                    <a:gd name="T81" fmla="*/ 400 h 408"/>
                    <a:gd name="T82" fmla="*/ 65 w 460"/>
                    <a:gd name="T83" fmla="*/ 393 h 408"/>
                    <a:gd name="T84" fmla="*/ 79 w 460"/>
                    <a:gd name="T85" fmla="*/ 368 h 408"/>
                    <a:gd name="T86" fmla="*/ 89 w 460"/>
                    <a:gd name="T87" fmla="*/ 345 h 408"/>
                    <a:gd name="T88" fmla="*/ 98 w 460"/>
                    <a:gd name="T89" fmla="*/ 329 h 408"/>
                    <a:gd name="T90" fmla="*/ 375 w 460"/>
                    <a:gd name="T91" fmla="*/ 324 h 408"/>
                    <a:gd name="T92" fmla="*/ 395 w 460"/>
                    <a:gd name="T93" fmla="*/ 345 h 408"/>
                    <a:gd name="T94" fmla="*/ 409 w 460"/>
                    <a:gd name="T95" fmla="*/ 374 h 408"/>
                    <a:gd name="T96" fmla="*/ 434 w 460"/>
                    <a:gd name="T97" fmla="*/ 407 h 408"/>
                    <a:gd name="T98" fmla="*/ 459 w 460"/>
                    <a:gd name="T99" fmla="*/ 397 h 408"/>
                    <a:gd name="T100" fmla="*/ 453 w 460"/>
                    <a:gd name="T101" fmla="*/ 361 h 408"/>
                    <a:gd name="T102" fmla="*/ 440 w 460"/>
                    <a:gd name="T103" fmla="*/ 343 h 408"/>
                    <a:gd name="T104" fmla="*/ 421 w 460"/>
                    <a:gd name="T105" fmla="*/ 320 h 408"/>
                    <a:gd name="T106" fmla="*/ 436 w 460"/>
                    <a:gd name="T107" fmla="*/ 310 h 408"/>
                    <a:gd name="T108" fmla="*/ 445 w 460"/>
                    <a:gd name="T109" fmla="*/ 290 h 408"/>
                    <a:gd name="T110" fmla="*/ 443 w 460"/>
                    <a:gd name="T111" fmla="*/ 263 h 408"/>
                    <a:gd name="T112" fmla="*/ 436 w 460"/>
                    <a:gd name="T113" fmla="*/ 71 h 4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0" h="408">
                      <a:moveTo>
                        <a:pt x="436" y="71"/>
                      </a:moveTo>
                      <a:lnTo>
                        <a:pt x="429" y="35"/>
                      </a:lnTo>
                      <a:lnTo>
                        <a:pt x="420" y="20"/>
                      </a:lnTo>
                      <a:lnTo>
                        <a:pt x="405" y="11"/>
                      </a:lnTo>
                      <a:lnTo>
                        <a:pt x="380" y="11"/>
                      </a:lnTo>
                      <a:lnTo>
                        <a:pt x="366" y="23"/>
                      </a:lnTo>
                      <a:lnTo>
                        <a:pt x="352" y="35"/>
                      </a:lnTo>
                      <a:lnTo>
                        <a:pt x="341" y="15"/>
                      </a:lnTo>
                      <a:lnTo>
                        <a:pt x="329" y="6"/>
                      </a:lnTo>
                      <a:lnTo>
                        <a:pt x="312" y="6"/>
                      </a:lnTo>
                      <a:lnTo>
                        <a:pt x="297" y="9"/>
                      </a:lnTo>
                      <a:lnTo>
                        <a:pt x="284" y="25"/>
                      </a:lnTo>
                      <a:lnTo>
                        <a:pt x="275" y="37"/>
                      </a:lnTo>
                      <a:lnTo>
                        <a:pt x="262" y="11"/>
                      </a:lnTo>
                      <a:lnTo>
                        <a:pt x="248" y="1"/>
                      </a:lnTo>
                      <a:lnTo>
                        <a:pt x="228" y="3"/>
                      </a:lnTo>
                      <a:lnTo>
                        <a:pt x="214" y="9"/>
                      </a:lnTo>
                      <a:lnTo>
                        <a:pt x="200" y="23"/>
                      </a:lnTo>
                      <a:lnTo>
                        <a:pt x="198" y="25"/>
                      </a:lnTo>
                      <a:lnTo>
                        <a:pt x="194" y="40"/>
                      </a:lnTo>
                      <a:lnTo>
                        <a:pt x="175" y="19"/>
                      </a:lnTo>
                      <a:lnTo>
                        <a:pt x="147" y="9"/>
                      </a:lnTo>
                      <a:lnTo>
                        <a:pt x="121" y="10"/>
                      </a:lnTo>
                      <a:lnTo>
                        <a:pt x="99" y="21"/>
                      </a:lnTo>
                      <a:lnTo>
                        <a:pt x="82" y="30"/>
                      </a:lnTo>
                      <a:lnTo>
                        <a:pt x="67" y="11"/>
                      </a:lnTo>
                      <a:lnTo>
                        <a:pt x="45" y="0"/>
                      </a:lnTo>
                      <a:lnTo>
                        <a:pt x="20" y="6"/>
                      </a:lnTo>
                      <a:lnTo>
                        <a:pt x="9" y="22"/>
                      </a:lnTo>
                      <a:lnTo>
                        <a:pt x="2" y="41"/>
                      </a:lnTo>
                      <a:lnTo>
                        <a:pt x="0" y="48"/>
                      </a:lnTo>
                      <a:lnTo>
                        <a:pt x="0" y="152"/>
                      </a:lnTo>
                      <a:lnTo>
                        <a:pt x="1" y="278"/>
                      </a:lnTo>
                      <a:lnTo>
                        <a:pt x="4" y="294"/>
                      </a:lnTo>
                      <a:lnTo>
                        <a:pt x="15" y="313"/>
                      </a:lnTo>
                      <a:lnTo>
                        <a:pt x="34" y="323"/>
                      </a:lnTo>
                      <a:lnTo>
                        <a:pt x="47" y="330"/>
                      </a:lnTo>
                      <a:lnTo>
                        <a:pt x="34" y="346"/>
                      </a:lnTo>
                      <a:lnTo>
                        <a:pt x="23" y="378"/>
                      </a:lnTo>
                      <a:lnTo>
                        <a:pt x="29" y="394"/>
                      </a:lnTo>
                      <a:lnTo>
                        <a:pt x="52" y="400"/>
                      </a:lnTo>
                      <a:lnTo>
                        <a:pt x="65" y="393"/>
                      </a:lnTo>
                      <a:lnTo>
                        <a:pt x="79" y="368"/>
                      </a:lnTo>
                      <a:lnTo>
                        <a:pt x="89" y="345"/>
                      </a:lnTo>
                      <a:lnTo>
                        <a:pt x="98" y="329"/>
                      </a:lnTo>
                      <a:lnTo>
                        <a:pt x="375" y="324"/>
                      </a:lnTo>
                      <a:lnTo>
                        <a:pt x="395" y="345"/>
                      </a:lnTo>
                      <a:lnTo>
                        <a:pt x="409" y="374"/>
                      </a:lnTo>
                      <a:lnTo>
                        <a:pt x="434" y="407"/>
                      </a:lnTo>
                      <a:lnTo>
                        <a:pt x="459" y="397"/>
                      </a:lnTo>
                      <a:lnTo>
                        <a:pt x="453" y="361"/>
                      </a:lnTo>
                      <a:lnTo>
                        <a:pt x="440" y="343"/>
                      </a:lnTo>
                      <a:lnTo>
                        <a:pt x="421" y="320"/>
                      </a:lnTo>
                      <a:lnTo>
                        <a:pt x="436" y="310"/>
                      </a:lnTo>
                      <a:lnTo>
                        <a:pt x="445" y="290"/>
                      </a:lnTo>
                      <a:lnTo>
                        <a:pt x="443" y="263"/>
                      </a:lnTo>
                      <a:lnTo>
                        <a:pt x="436" y="71"/>
                      </a:lnTo>
                    </a:path>
                  </a:pathLst>
                </a:custGeom>
                <a:solidFill>
                  <a:srgbClr val="B2B2B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1" name="Freeform 28"/>
                <p:cNvSpPr>
                  <a:spLocks/>
                </p:cNvSpPr>
                <p:nvPr/>
              </p:nvSpPr>
              <p:spPr bwMode="auto">
                <a:xfrm>
                  <a:off x="3745" y="1837"/>
                  <a:ext cx="533" cy="129"/>
                </a:xfrm>
                <a:custGeom>
                  <a:avLst/>
                  <a:gdLst>
                    <a:gd name="T0" fmla="*/ 430 w 533"/>
                    <a:gd name="T1" fmla="*/ 20 h 129"/>
                    <a:gd name="T2" fmla="*/ 453 w 533"/>
                    <a:gd name="T3" fmla="*/ 49 h 129"/>
                    <a:gd name="T4" fmla="*/ 476 w 533"/>
                    <a:gd name="T5" fmla="*/ 70 h 129"/>
                    <a:gd name="T6" fmla="*/ 487 w 533"/>
                    <a:gd name="T7" fmla="*/ 38 h 129"/>
                    <a:gd name="T8" fmla="*/ 514 w 533"/>
                    <a:gd name="T9" fmla="*/ 33 h 129"/>
                    <a:gd name="T10" fmla="*/ 531 w 533"/>
                    <a:gd name="T11" fmla="*/ 61 h 129"/>
                    <a:gd name="T12" fmla="*/ 528 w 533"/>
                    <a:gd name="T13" fmla="*/ 110 h 129"/>
                    <a:gd name="T14" fmla="*/ 512 w 533"/>
                    <a:gd name="T15" fmla="*/ 128 h 129"/>
                    <a:gd name="T16" fmla="*/ 484 w 533"/>
                    <a:gd name="T17" fmla="*/ 118 h 129"/>
                    <a:gd name="T18" fmla="*/ 435 w 533"/>
                    <a:gd name="T19" fmla="*/ 93 h 129"/>
                    <a:gd name="T20" fmla="*/ 426 w 533"/>
                    <a:gd name="T21" fmla="*/ 37 h 129"/>
                    <a:gd name="T22" fmla="*/ 394 w 533"/>
                    <a:gd name="T23" fmla="*/ 29 h 129"/>
                    <a:gd name="T24" fmla="*/ 368 w 533"/>
                    <a:gd name="T25" fmla="*/ 55 h 129"/>
                    <a:gd name="T26" fmla="*/ 353 w 533"/>
                    <a:gd name="T27" fmla="*/ 99 h 129"/>
                    <a:gd name="T28" fmla="*/ 349 w 533"/>
                    <a:gd name="T29" fmla="*/ 49 h 129"/>
                    <a:gd name="T30" fmla="*/ 336 w 533"/>
                    <a:gd name="T31" fmla="*/ 25 h 129"/>
                    <a:gd name="T32" fmla="*/ 317 w 533"/>
                    <a:gd name="T33" fmla="*/ 20 h 129"/>
                    <a:gd name="T34" fmla="*/ 295 w 533"/>
                    <a:gd name="T35" fmla="*/ 48 h 129"/>
                    <a:gd name="T36" fmla="*/ 290 w 533"/>
                    <a:gd name="T37" fmla="*/ 80 h 129"/>
                    <a:gd name="T38" fmla="*/ 278 w 533"/>
                    <a:gd name="T39" fmla="*/ 88 h 129"/>
                    <a:gd name="T40" fmla="*/ 267 w 533"/>
                    <a:gd name="T41" fmla="*/ 32 h 129"/>
                    <a:gd name="T42" fmla="*/ 239 w 533"/>
                    <a:gd name="T43" fmla="*/ 20 h 129"/>
                    <a:gd name="T44" fmla="*/ 227 w 533"/>
                    <a:gd name="T45" fmla="*/ 26 h 129"/>
                    <a:gd name="T46" fmla="*/ 215 w 533"/>
                    <a:gd name="T47" fmla="*/ 40 h 129"/>
                    <a:gd name="T48" fmla="*/ 211 w 533"/>
                    <a:gd name="T49" fmla="*/ 91 h 129"/>
                    <a:gd name="T50" fmla="*/ 197 w 533"/>
                    <a:gd name="T51" fmla="*/ 100 h 129"/>
                    <a:gd name="T52" fmla="*/ 186 w 533"/>
                    <a:gd name="T53" fmla="*/ 45 h 129"/>
                    <a:gd name="T54" fmla="*/ 154 w 533"/>
                    <a:gd name="T55" fmla="*/ 26 h 129"/>
                    <a:gd name="T56" fmla="*/ 113 w 533"/>
                    <a:gd name="T57" fmla="*/ 34 h 129"/>
                    <a:gd name="T58" fmla="*/ 98 w 533"/>
                    <a:gd name="T59" fmla="*/ 60 h 129"/>
                    <a:gd name="T60" fmla="*/ 82 w 533"/>
                    <a:gd name="T61" fmla="*/ 75 h 129"/>
                    <a:gd name="T62" fmla="*/ 77 w 533"/>
                    <a:gd name="T63" fmla="*/ 33 h 129"/>
                    <a:gd name="T64" fmla="*/ 52 w 533"/>
                    <a:gd name="T65" fmla="*/ 18 h 129"/>
                    <a:gd name="T66" fmla="*/ 23 w 533"/>
                    <a:gd name="T67" fmla="*/ 32 h 129"/>
                    <a:gd name="T68" fmla="*/ 11 w 533"/>
                    <a:gd name="T69" fmla="*/ 75 h 129"/>
                    <a:gd name="T70" fmla="*/ 0 w 533"/>
                    <a:gd name="T71" fmla="*/ 53 h 129"/>
                    <a:gd name="T72" fmla="*/ 11 w 533"/>
                    <a:gd name="T73" fmla="*/ 18 h 129"/>
                    <a:gd name="T74" fmla="*/ 41 w 533"/>
                    <a:gd name="T75" fmla="*/ 1 h 129"/>
                    <a:gd name="T76" fmla="*/ 80 w 533"/>
                    <a:gd name="T77" fmla="*/ 7 h 129"/>
                    <a:gd name="T78" fmla="*/ 94 w 533"/>
                    <a:gd name="T79" fmla="*/ 26 h 129"/>
                    <a:gd name="T80" fmla="*/ 131 w 533"/>
                    <a:gd name="T81" fmla="*/ 10 h 129"/>
                    <a:gd name="T82" fmla="*/ 170 w 533"/>
                    <a:gd name="T83" fmla="*/ 11 h 129"/>
                    <a:gd name="T84" fmla="*/ 199 w 533"/>
                    <a:gd name="T85" fmla="*/ 30 h 129"/>
                    <a:gd name="T86" fmla="*/ 226 w 533"/>
                    <a:gd name="T87" fmla="*/ 6 h 129"/>
                    <a:gd name="T88" fmla="*/ 249 w 533"/>
                    <a:gd name="T89" fmla="*/ 3 h 129"/>
                    <a:gd name="T90" fmla="*/ 276 w 533"/>
                    <a:gd name="T91" fmla="*/ 13 h 129"/>
                    <a:gd name="T92" fmla="*/ 300 w 533"/>
                    <a:gd name="T93" fmla="*/ 14 h 129"/>
                    <a:gd name="T94" fmla="*/ 329 w 533"/>
                    <a:gd name="T95" fmla="*/ 6 h 129"/>
                    <a:gd name="T96" fmla="*/ 356 w 533"/>
                    <a:gd name="T97" fmla="*/ 16 h 129"/>
                    <a:gd name="T98" fmla="*/ 367 w 533"/>
                    <a:gd name="T99" fmla="*/ 28 h 129"/>
                    <a:gd name="T100" fmla="*/ 390 w 533"/>
                    <a:gd name="T101" fmla="*/ 10 h 129"/>
                    <a:gd name="T102" fmla="*/ 415 w 533"/>
                    <a:gd name="T103" fmla="*/ 1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3" h="129">
                      <a:moveTo>
                        <a:pt x="415" y="10"/>
                      </a:moveTo>
                      <a:lnTo>
                        <a:pt x="430" y="20"/>
                      </a:lnTo>
                      <a:lnTo>
                        <a:pt x="444" y="33"/>
                      </a:lnTo>
                      <a:lnTo>
                        <a:pt x="453" y="49"/>
                      </a:lnTo>
                      <a:lnTo>
                        <a:pt x="458" y="71"/>
                      </a:lnTo>
                      <a:lnTo>
                        <a:pt x="476" y="70"/>
                      </a:lnTo>
                      <a:lnTo>
                        <a:pt x="478" y="54"/>
                      </a:lnTo>
                      <a:lnTo>
                        <a:pt x="487" y="38"/>
                      </a:lnTo>
                      <a:lnTo>
                        <a:pt x="499" y="32"/>
                      </a:lnTo>
                      <a:lnTo>
                        <a:pt x="514" y="33"/>
                      </a:lnTo>
                      <a:lnTo>
                        <a:pt x="524" y="44"/>
                      </a:lnTo>
                      <a:lnTo>
                        <a:pt x="531" y="61"/>
                      </a:lnTo>
                      <a:lnTo>
                        <a:pt x="532" y="87"/>
                      </a:lnTo>
                      <a:lnTo>
                        <a:pt x="528" y="110"/>
                      </a:lnTo>
                      <a:lnTo>
                        <a:pt x="524" y="119"/>
                      </a:lnTo>
                      <a:lnTo>
                        <a:pt x="512" y="128"/>
                      </a:lnTo>
                      <a:lnTo>
                        <a:pt x="497" y="127"/>
                      </a:lnTo>
                      <a:lnTo>
                        <a:pt x="484" y="118"/>
                      </a:lnTo>
                      <a:lnTo>
                        <a:pt x="477" y="92"/>
                      </a:lnTo>
                      <a:lnTo>
                        <a:pt x="435" y="93"/>
                      </a:lnTo>
                      <a:lnTo>
                        <a:pt x="431" y="59"/>
                      </a:lnTo>
                      <a:lnTo>
                        <a:pt x="426" y="37"/>
                      </a:lnTo>
                      <a:lnTo>
                        <a:pt x="408" y="26"/>
                      </a:lnTo>
                      <a:lnTo>
                        <a:pt x="394" y="29"/>
                      </a:lnTo>
                      <a:lnTo>
                        <a:pt x="378" y="38"/>
                      </a:lnTo>
                      <a:lnTo>
                        <a:pt x="368" y="55"/>
                      </a:lnTo>
                      <a:lnTo>
                        <a:pt x="358" y="107"/>
                      </a:lnTo>
                      <a:lnTo>
                        <a:pt x="353" y="99"/>
                      </a:lnTo>
                      <a:lnTo>
                        <a:pt x="346" y="79"/>
                      </a:lnTo>
                      <a:lnTo>
                        <a:pt x="349" y="49"/>
                      </a:lnTo>
                      <a:lnTo>
                        <a:pt x="344" y="37"/>
                      </a:lnTo>
                      <a:lnTo>
                        <a:pt x="336" y="25"/>
                      </a:lnTo>
                      <a:lnTo>
                        <a:pt x="326" y="18"/>
                      </a:lnTo>
                      <a:lnTo>
                        <a:pt x="317" y="20"/>
                      </a:lnTo>
                      <a:lnTo>
                        <a:pt x="306" y="30"/>
                      </a:lnTo>
                      <a:lnTo>
                        <a:pt x="295" y="48"/>
                      </a:lnTo>
                      <a:lnTo>
                        <a:pt x="292" y="77"/>
                      </a:lnTo>
                      <a:lnTo>
                        <a:pt x="290" y="80"/>
                      </a:lnTo>
                      <a:lnTo>
                        <a:pt x="290" y="89"/>
                      </a:lnTo>
                      <a:lnTo>
                        <a:pt x="278" y="88"/>
                      </a:lnTo>
                      <a:lnTo>
                        <a:pt x="272" y="46"/>
                      </a:lnTo>
                      <a:lnTo>
                        <a:pt x="267" y="32"/>
                      </a:lnTo>
                      <a:lnTo>
                        <a:pt x="254" y="21"/>
                      </a:lnTo>
                      <a:lnTo>
                        <a:pt x="239" y="20"/>
                      </a:lnTo>
                      <a:lnTo>
                        <a:pt x="235" y="21"/>
                      </a:lnTo>
                      <a:lnTo>
                        <a:pt x="227" y="26"/>
                      </a:lnTo>
                      <a:lnTo>
                        <a:pt x="225" y="29"/>
                      </a:lnTo>
                      <a:lnTo>
                        <a:pt x="215" y="40"/>
                      </a:lnTo>
                      <a:lnTo>
                        <a:pt x="213" y="60"/>
                      </a:lnTo>
                      <a:lnTo>
                        <a:pt x="211" y="91"/>
                      </a:lnTo>
                      <a:lnTo>
                        <a:pt x="208" y="104"/>
                      </a:lnTo>
                      <a:lnTo>
                        <a:pt x="197" y="100"/>
                      </a:lnTo>
                      <a:lnTo>
                        <a:pt x="192" y="61"/>
                      </a:lnTo>
                      <a:lnTo>
                        <a:pt x="186" y="45"/>
                      </a:lnTo>
                      <a:lnTo>
                        <a:pt x="174" y="32"/>
                      </a:lnTo>
                      <a:lnTo>
                        <a:pt x="154" y="26"/>
                      </a:lnTo>
                      <a:lnTo>
                        <a:pt x="126" y="29"/>
                      </a:lnTo>
                      <a:lnTo>
                        <a:pt x="113" y="34"/>
                      </a:lnTo>
                      <a:lnTo>
                        <a:pt x="101" y="45"/>
                      </a:lnTo>
                      <a:lnTo>
                        <a:pt x="98" y="60"/>
                      </a:lnTo>
                      <a:lnTo>
                        <a:pt x="95" y="75"/>
                      </a:lnTo>
                      <a:lnTo>
                        <a:pt x="82" y="75"/>
                      </a:lnTo>
                      <a:lnTo>
                        <a:pt x="81" y="48"/>
                      </a:lnTo>
                      <a:lnTo>
                        <a:pt x="77" y="33"/>
                      </a:lnTo>
                      <a:lnTo>
                        <a:pt x="64" y="22"/>
                      </a:lnTo>
                      <a:lnTo>
                        <a:pt x="52" y="18"/>
                      </a:lnTo>
                      <a:lnTo>
                        <a:pt x="32" y="22"/>
                      </a:lnTo>
                      <a:lnTo>
                        <a:pt x="23" y="32"/>
                      </a:lnTo>
                      <a:lnTo>
                        <a:pt x="16" y="48"/>
                      </a:lnTo>
                      <a:lnTo>
                        <a:pt x="11" y="75"/>
                      </a:lnTo>
                      <a:lnTo>
                        <a:pt x="4" y="98"/>
                      </a:lnTo>
                      <a:lnTo>
                        <a:pt x="0" y="53"/>
                      </a:lnTo>
                      <a:lnTo>
                        <a:pt x="4" y="33"/>
                      </a:lnTo>
                      <a:lnTo>
                        <a:pt x="11" y="18"/>
                      </a:lnTo>
                      <a:lnTo>
                        <a:pt x="26" y="7"/>
                      </a:lnTo>
                      <a:lnTo>
                        <a:pt x="41" y="1"/>
                      </a:lnTo>
                      <a:lnTo>
                        <a:pt x="62" y="0"/>
                      </a:lnTo>
                      <a:lnTo>
                        <a:pt x="80" y="7"/>
                      </a:lnTo>
                      <a:lnTo>
                        <a:pt x="93" y="22"/>
                      </a:lnTo>
                      <a:lnTo>
                        <a:pt x="94" y="26"/>
                      </a:lnTo>
                      <a:lnTo>
                        <a:pt x="113" y="16"/>
                      </a:lnTo>
                      <a:lnTo>
                        <a:pt x="131" y="10"/>
                      </a:lnTo>
                      <a:lnTo>
                        <a:pt x="154" y="9"/>
                      </a:lnTo>
                      <a:lnTo>
                        <a:pt x="170" y="11"/>
                      </a:lnTo>
                      <a:lnTo>
                        <a:pt x="184" y="17"/>
                      </a:lnTo>
                      <a:lnTo>
                        <a:pt x="199" y="30"/>
                      </a:lnTo>
                      <a:lnTo>
                        <a:pt x="208" y="17"/>
                      </a:lnTo>
                      <a:lnTo>
                        <a:pt x="226" y="6"/>
                      </a:lnTo>
                      <a:lnTo>
                        <a:pt x="245" y="3"/>
                      </a:lnTo>
                      <a:lnTo>
                        <a:pt x="249" y="3"/>
                      </a:lnTo>
                      <a:lnTo>
                        <a:pt x="266" y="5"/>
                      </a:lnTo>
                      <a:lnTo>
                        <a:pt x="276" y="13"/>
                      </a:lnTo>
                      <a:lnTo>
                        <a:pt x="286" y="29"/>
                      </a:lnTo>
                      <a:lnTo>
                        <a:pt x="300" y="14"/>
                      </a:lnTo>
                      <a:lnTo>
                        <a:pt x="317" y="7"/>
                      </a:lnTo>
                      <a:lnTo>
                        <a:pt x="329" y="6"/>
                      </a:lnTo>
                      <a:lnTo>
                        <a:pt x="346" y="9"/>
                      </a:lnTo>
                      <a:lnTo>
                        <a:pt x="356" y="16"/>
                      </a:lnTo>
                      <a:lnTo>
                        <a:pt x="361" y="24"/>
                      </a:lnTo>
                      <a:lnTo>
                        <a:pt x="367" y="28"/>
                      </a:lnTo>
                      <a:lnTo>
                        <a:pt x="375" y="17"/>
                      </a:lnTo>
                      <a:lnTo>
                        <a:pt x="390" y="10"/>
                      </a:lnTo>
                      <a:lnTo>
                        <a:pt x="404" y="10"/>
                      </a:lnTo>
                      <a:lnTo>
                        <a:pt x="415" y="10"/>
                      </a:lnTo>
                    </a:path>
                  </a:pathLst>
                </a:custGeom>
                <a:blipFill dpi="0" rotWithShape="0">
                  <a:blip r:embed="rId9"/>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2" name="Freeform 29"/>
                <p:cNvSpPr>
                  <a:spLocks/>
                </p:cNvSpPr>
                <p:nvPr/>
              </p:nvSpPr>
              <p:spPr bwMode="auto">
                <a:xfrm>
                  <a:off x="3744" y="1889"/>
                  <a:ext cx="463" cy="294"/>
                </a:xfrm>
                <a:custGeom>
                  <a:avLst/>
                  <a:gdLst>
                    <a:gd name="T0" fmla="*/ 462 w 463"/>
                    <a:gd name="T1" fmla="*/ 261 h 294"/>
                    <a:gd name="T2" fmla="*/ 441 w 463"/>
                    <a:gd name="T3" fmla="*/ 286 h 294"/>
                    <a:gd name="T4" fmla="*/ 393 w 463"/>
                    <a:gd name="T5" fmla="*/ 292 h 294"/>
                    <a:gd name="T6" fmla="*/ 56 w 463"/>
                    <a:gd name="T7" fmla="*/ 293 h 294"/>
                    <a:gd name="T8" fmla="*/ 16 w 463"/>
                    <a:gd name="T9" fmla="*/ 275 h 294"/>
                    <a:gd name="T10" fmla="*/ 2 w 463"/>
                    <a:gd name="T11" fmla="*/ 237 h 294"/>
                    <a:gd name="T12" fmla="*/ 4 w 463"/>
                    <a:gd name="T13" fmla="*/ 0 h 294"/>
                    <a:gd name="T14" fmla="*/ 16 w 463"/>
                    <a:gd name="T15" fmla="*/ 37 h 294"/>
                    <a:gd name="T16" fmla="*/ 20 w 463"/>
                    <a:gd name="T17" fmla="*/ 246 h 294"/>
                    <a:gd name="T18" fmla="*/ 35 w 463"/>
                    <a:gd name="T19" fmla="*/ 264 h 294"/>
                    <a:gd name="T20" fmla="*/ 48 w 463"/>
                    <a:gd name="T21" fmla="*/ 273 h 294"/>
                    <a:gd name="T22" fmla="*/ 86 w 463"/>
                    <a:gd name="T23" fmla="*/ 276 h 294"/>
                    <a:gd name="T24" fmla="*/ 70 w 463"/>
                    <a:gd name="T25" fmla="*/ 253 h 294"/>
                    <a:gd name="T26" fmla="*/ 74 w 463"/>
                    <a:gd name="T27" fmla="*/ 225 h 294"/>
                    <a:gd name="T28" fmla="*/ 93 w 463"/>
                    <a:gd name="T29" fmla="*/ 263 h 294"/>
                    <a:gd name="T30" fmla="*/ 125 w 463"/>
                    <a:gd name="T31" fmla="*/ 271 h 294"/>
                    <a:gd name="T32" fmla="*/ 128 w 463"/>
                    <a:gd name="T33" fmla="*/ 244 h 294"/>
                    <a:gd name="T34" fmla="*/ 140 w 463"/>
                    <a:gd name="T35" fmla="*/ 248 h 294"/>
                    <a:gd name="T36" fmla="*/ 173 w 463"/>
                    <a:gd name="T37" fmla="*/ 268 h 294"/>
                    <a:gd name="T38" fmla="*/ 213 w 463"/>
                    <a:gd name="T39" fmla="*/ 270 h 294"/>
                    <a:gd name="T40" fmla="*/ 199 w 463"/>
                    <a:gd name="T41" fmla="*/ 248 h 294"/>
                    <a:gd name="T42" fmla="*/ 199 w 463"/>
                    <a:gd name="T43" fmla="*/ 221 h 294"/>
                    <a:gd name="T44" fmla="*/ 219 w 463"/>
                    <a:gd name="T45" fmla="*/ 256 h 294"/>
                    <a:gd name="T46" fmla="*/ 249 w 463"/>
                    <a:gd name="T47" fmla="*/ 267 h 294"/>
                    <a:gd name="T48" fmla="*/ 278 w 463"/>
                    <a:gd name="T49" fmla="*/ 260 h 294"/>
                    <a:gd name="T50" fmla="*/ 270 w 463"/>
                    <a:gd name="T51" fmla="*/ 231 h 294"/>
                    <a:gd name="T52" fmla="*/ 282 w 463"/>
                    <a:gd name="T53" fmla="*/ 234 h 294"/>
                    <a:gd name="T54" fmla="*/ 308 w 463"/>
                    <a:gd name="T55" fmla="*/ 260 h 294"/>
                    <a:gd name="T56" fmla="*/ 348 w 463"/>
                    <a:gd name="T57" fmla="*/ 269 h 294"/>
                    <a:gd name="T58" fmla="*/ 335 w 463"/>
                    <a:gd name="T59" fmla="*/ 242 h 294"/>
                    <a:gd name="T60" fmla="*/ 348 w 463"/>
                    <a:gd name="T61" fmla="*/ 249 h 294"/>
                    <a:gd name="T62" fmla="*/ 378 w 463"/>
                    <a:gd name="T63" fmla="*/ 266 h 294"/>
                    <a:gd name="T64" fmla="*/ 385 w 463"/>
                    <a:gd name="T65" fmla="*/ 254 h 294"/>
                    <a:gd name="T66" fmla="*/ 383 w 463"/>
                    <a:gd name="T67" fmla="*/ 227 h 294"/>
                    <a:gd name="T68" fmla="*/ 410 w 463"/>
                    <a:gd name="T69" fmla="*/ 256 h 294"/>
                    <a:gd name="T70" fmla="*/ 432 w 463"/>
                    <a:gd name="T71" fmla="*/ 260 h 294"/>
                    <a:gd name="T72" fmla="*/ 444 w 463"/>
                    <a:gd name="T73" fmla="*/ 240 h 294"/>
                    <a:gd name="T74" fmla="*/ 460 w 463"/>
                    <a:gd name="T75" fmla="*/ 33 h 2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63" h="294">
                      <a:moveTo>
                        <a:pt x="460" y="33"/>
                      </a:moveTo>
                      <a:lnTo>
                        <a:pt x="462" y="261"/>
                      </a:lnTo>
                      <a:lnTo>
                        <a:pt x="455" y="276"/>
                      </a:lnTo>
                      <a:lnTo>
                        <a:pt x="441" y="286"/>
                      </a:lnTo>
                      <a:lnTo>
                        <a:pt x="423" y="290"/>
                      </a:lnTo>
                      <a:lnTo>
                        <a:pt x="393" y="292"/>
                      </a:lnTo>
                      <a:lnTo>
                        <a:pt x="389" y="292"/>
                      </a:lnTo>
                      <a:lnTo>
                        <a:pt x="56" y="293"/>
                      </a:lnTo>
                      <a:lnTo>
                        <a:pt x="28" y="287"/>
                      </a:lnTo>
                      <a:lnTo>
                        <a:pt x="16" y="275"/>
                      </a:lnTo>
                      <a:lnTo>
                        <a:pt x="8" y="258"/>
                      </a:lnTo>
                      <a:lnTo>
                        <a:pt x="2" y="237"/>
                      </a:lnTo>
                      <a:lnTo>
                        <a:pt x="0" y="209"/>
                      </a:lnTo>
                      <a:lnTo>
                        <a:pt x="4" y="0"/>
                      </a:lnTo>
                      <a:lnTo>
                        <a:pt x="12" y="8"/>
                      </a:lnTo>
                      <a:lnTo>
                        <a:pt x="16" y="37"/>
                      </a:lnTo>
                      <a:lnTo>
                        <a:pt x="18" y="220"/>
                      </a:lnTo>
                      <a:lnTo>
                        <a:pt x="20" y="246"/>
                      </a:lnTo>
                      <a:lnTo>
                        <a:pt x="32" y="263"/>
                      </a:lnTo>
                      <a:lnTo>
                        <a:pt x="35" y="264"/>
                      </a:lnTo>
                      <a:lnTo>
                        <a:pt x="52" y="273"/>
                      </a:lnTo>
                      <a:lnTo>
                        <a:pt x="48" y="273"/>
                      </a:lnTo>
                      <a:lnTo>
                        <a:pt x="73" y="277"/>
                      </a:lnTo>
                      <a:lnTo>
                        <a:pt x="86" y="276"/>
                      </a:lnTo>
                      <a:lnTo>
                        <a:pt x="74" y="265"/>
                      </a:lnTo>
                      <a:lnTo>
                        <a:pt x="70" y="253"/>
                      </a:lnTo>
                      <a:lnTo>
                        <a:pt x="69" y="234"/>
                      </a:lnTo>
                      <a:lnTo>
                        <a:pt x="74" y="225"/>
                      </a:lnTo>
                      <a:lnTo>
                        <a:pt x="83" y="246"/>
                      </a:lnTo>
                      <a:lnTo>
                        <a:pt x="93" y="263"/>
                      </a:lnTo>
                      <a:lnTo>
                        <a:pt x="108" y="271"/>
                      </a:lnTo>
                      <a:lnTo>
                        <a:pt x="125" y="271"/>
                      </a:lnTo>
                      <a:lnTo>
                        <a:pt x="134" y="267"/>
                      </a:lnTo>
                      <a:lnTo>
                        <a:pt x="128" y="244"/>
                      </a:lnTo>
                      <a:lnTo>
                        <a:pt x="132" y="222"/>
                      </a:lnTo>
                      <a:lnTo>
                        <a:pt x="140" y="248"/>
                      </a:lnTo>
                      <a:lnTo>
                        <a:pt x="151" y="262"/>
                      </a:lnTo>
                      <a:lnTo>
                        <a:pt x="173" y="268"/>
                      </a:lnTo>
                      <a:lnTo>
                        <a:pt x="196" y="271"/>
                      </a:lnTo>
                      <a:lnTo>
                        <a:pt x="213" y="270"/>
                      </a:lnTo>
                      <a:lnTo>
                        <a:pt x="202" y="260"/>
                      </a:lnTo>
                      <a:lnTo>
                        <a:pt x="199" y="248"/>
                      </a:lnTo>
                      <a:lnTo>
                        <a:pt x="197" y="234"/>
                      </a:lnTo>
                      <a:lnTo>
                        <a:pt x="199" y="221"/>
                      </a:lnTo>
                      <a:lnTo>
                        <a:pt x="206" y="241"/>
                      </a:lnTo>
                      <a:lnTo>
                        <a:pt x="219" y="256"/>
                      </a:lnTo>
                      <a:lnTo>
                        <a:pt x="229" y="263"/>
                      </a:lnTo>
                      <a:lnTo>
                        <a:pt x="249" y="267"/>
                      </a:lnTo>
                      <a:lnTo>
                        <a:pt x="274" y="266"/>
                      </a:lnTo>
                      <a:lnTo>
                        <a:pt x="278" y="260"/>
                      </a:lnTo>
                      <a:lnTo>
                        <a:pt x="272" y="249"/>
                      </a:lnTo>
                      <a:lnTo>
                        <a:pt x="270" y="231"/>
                      </a:lnTo>
                      <a:lnTo>
                        <a:pt x="274" y="218"/>
                      </a:lnTo>
                      <a:lnTo>
                        <a:pt x="282" y="234"/>
                      </a:lnTo>
                      <a:lnTo>
                        <a:pt x="292" y="249"/>
                      </a:lnTo>
                      <a:lnTo>
                        <a:pt x="308" y="260"/>
                      </a:lnTo>
                      <a:lnTo>
                        <a:pt x="321" y="267"/>
                      </a:lnTo>
                      <a:lnTo>
                        <a:pt x="348" y="269"/>
                      </a:lnTo>
                      <a:lnTo>
                        <a:pt x="339" y="257"/>
                      </a:lnTo>
                      <a:lnTo>
                        <a:pt x="335" y="242"/>
                      </a:lnTo>
                      <a:lnTo>
                        <a:pt x="335" y="230"/>
                      </a:lnTo>
                      <a:lnTo>
                        <a:pt x="348" y="249"/>
                      </a:lnTo>
                      <a:lnTo>
                        <a:pt x="362" y="260"/>
                      </a:lnTo>
                      <a:lnTo>
                        <a:pt x="378" y="266"/>
                      </a:lnTo>
                      <a:lnTo>
                        <a:pt x="396" y="268"/>
                      </a:lnTo>
                      <a:lnTo>
                        <a:pt x="385" y="254"/>
                      </a:lnTo>
                      <a:lnTo>
                        <a:pt x="381" y="238"/>
                      </a:lnTo>
                      <a:lnTo>
                        <a:pt x="383" y="227"/>
                      </a:lnTo>
                      <a:lnTo>
                        <a:pt x="395" y="246"/>
                      </a:lnTo>
                      <a:lnTo>
                        <a:pt x="410" y="256"/>
                      </a:lnTo>
                      <a:lnTo>
                        <a:pt x="420" y="262"/>
                      </a:lnTo>
                      <a:lnTo>
                        <a:pt x="432" y="260"/>
                      </a:lnTo>
                      <a:lnTo>
                        <a:pt x="437" y="253"/>
                      </a:lnTo>
                      <a:lnTo>
                        <a:pt x="444" y="240"/>
                      </a:lnTo>
                      <a:lnTo>
                        <a:pt x="437" y="25"/>
                      </a:lnTo>
                      <a:lnTo>
                        <a:pt x="460" y="33"/>
                      </a:lnTo>
                    </a:path>
                  </a:pathLst>
                </a:custGeom>
                <a:blipFill dpi="0" rotWithShape="0">
                  <a:blip r:embed="rId9"/>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3" name="Freeform 30"/>
                <p:cNvSpPr>
                  <a:spLocks/>
                </p:cNvSpPr>
                <p:nvPr/>
              </p:nvSpPr>
              <p:spPr bwMode="auto">
                <a:xfrm>
                  <a:off x="3819" y="1896"/>
                  <a:ext cx="22" cy="196"/>
                </a:xfrm>
                <a:custGeom>
                  <a:avLst/>
                  <a:gdLst>
                    <a:gd name="T0" fmla="*/ 9 w 22"/>
                    <a:gd name="T1" fmla="*/ 14 h 196"/>
                    <a:gd name="T2" fmla="*/ 0 w 22"/>
                    <a:gd name="T3" fmla="*/ 195 h 196"/>
                    <a:gd name="T4" fmla="*/ 8 w 22"/>
                    <a:gd name="T5" fmla="*/ 182 h 196"/>
                    <a:gd name="T6" fmla="*/ 21 w 22"/>
                    <a:gd name="T7" fmla="*/ 10 h 196"/>
                    <a:gd name="T8" fmla="*/ 7 w 22"/>
                    <a:gd name="T9" fmla="*/ 0 h 196"/>
                    <a:gd name="T10" fmla="*/ 9 w 22"/>
                    <a:gd name="T11" fmla="*/ 14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96">
                      <a:moveTo>
                        <a:pt x="9" y="14"/>
                      </a:moveTo>
                      <a:lnTo>
                        <a:pt x="0" y="195"/>
                      </a:lnTo>
                      <a:lnTo>
                        <a:pt x="8" y="182"/>
                      </a:lnTo>
                      <a:lnTo>
                        <a:pt x="21" y="10"/>
                      </a:lnTo>
                      <a:lnTo>
                        <a:pt x="7" y="0"/>
                      </a:lnTo>
                      <a:lnTo>
                        <a:pt x="9" y="14"/>
                      </a:lnTo>
                    </a:path>
                  </a:pathLst>
                </a:custGeom>
                <a:blipFill dpi="0" rotWithShape="0">
                  <a:blip r:embed="rId9"/>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4" name="Freeform 31"/>
                <p:cNvSpPr>
                  <a:spLocks/>
                </p:cNvSpPr>
                <p:nvPr/>
              </p:nvSpPr>
              <p:spPr bwMode="auto">
                <a:xfrm>
                  <a:off x="3876" y="1907"/>
                  <a:ext cx="16" cy="187"/>
                </a:xfrm>
                <a:custGeom>
                  <a:avLst/>
                  <a:gdLst>
                    <a:gd name="T0" fmla="*/ 3 w 16"/>
                    <a:gd name="T1" fmla="*/ 20 h 187"/>
                    <a:gd name="T2" fmla="*/ 3 w 16"/>
                    <a:gd name="T3" fmla="*/ 41 h 187"/>
                    <a:gd name="T4" fmla="*/ 3 w 16"/>
                    <a:gd name="T5" fmla="*/ 186 h 187"/>
                    <a:gd name="T6" fmla="*/ 9 w 16"/>
                    <a:gd name="T7" fmla="*/ 173 h 187"/>
                    <a:gd name="T8" fmla="*/ 13 w 16"/>
                    <a:gd name="T9" fmla="*/ 54 h 187"/>
                    <a:gd name="T10" fmla="*/ 15 w 16"/>
                    <a:gd name="T11" fmla="*/ 20 h 187"/>
                    <a:gd name="T12" fmla="*/ 12 w 16"/>
                    <a:gd name="T13" fmla="*/ 0 h 187"/>
                    <a:gd name="T14" fmla="*/ 3 w 16"/>
                    <a:gd name="T15" fmla="*/ 2 h 187"/>
                    <a:gd name="T16" fmla="*/ 0 w 16"/>
                    <a:gd name="T17" fmla="*/ 6 h 187"/>
                    <a:gd name="T18" fmla="*/ 3 w 16"/>
                    <a:gd name="T19" fmla="*/ 20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87">
                      <a:moveTo>
                        <a:pt x="3" y="20"/>
                      </a:moveTo>
                      <a:lnTo>
                        <a:pt x="3" y="41"/>
                      </a:lnTo>
                      <a:lnTo>
                        <a:pt x="3" y="186"/>
                      </a:lnTo>
                      <a:lnTo>
                        <a:pt x="9" y="173"/>
                      </a:lnTo>
                      <a:lnTo>
                        <a:pt x="13" y="54"/>
                      </a:lnTo>
                      <a:lnTo>
                        <a:pt x="15" y="20"/>
                      </a:lnTo>
                      <a:lnTo>
                        <a:pt x="12" y="0"/>
                      </a:lnTo>
                      <a:lnTo>
                        <a:pt x="3" y="2"/>
                      </a:lnTo>
                      <a:lnTo>
                        <a:pt x="0" y="6"/>
                      </a:lnTo>
                      <a:lnTo>
                        <a:pt x="3" y="20"/>
                      </a:lnTo>
                    </a:path>
                  </a:pathLst>
                </a:custGeom>
                <a:blipFill dpi="0" rotWithShape="0">
                  <a:blip r:embed="rId9"/>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5" name="Freeform 32"/>
                <p:cNvSpPr>
                  <a:spLocks/>
                </p:cNvSpPr>
                <p:nvPr/>
              </p:nvSpPr>
              <p:spPr bwMode="auto">
                <a:xfrm>
                  <a:off x="4018" y="1897"/>
                  <a:ext cx="18" cy="190"/>
                </a:xfrm>
                <a:custGeom>
                  <a:avLst/>
                  <a:gdLst>
                    <a:gd name="T0" fmla="*/ 4 w 18"/>
                    <a:gd name="T1" fmla="*/ 30 h 190"/>
                    <a:gd name="T2" fmla="*/ 4 w 18"/>
                    <a:gd name="T3" fmla="*/ 51 h 190"/>
                    <a:gd name="T4" fmla="*/ 0 w 18"/>
                    <a:gd name="T5" fmla="*/ 189 h 190"/>
                    <a:gd name="T6" fmla="*/ 9 w 18"/>
                    <a:gd name="T7" fmla="*/ 157 h 190"/>
                    <a:gd name="T8" fmla="*/ 15 w 18"/>
                    <a:gd name="T9" fmla="*/ 64 h 190"/>
                    <a:gd name="T10" fmla="*/ 17 w 18"/>
                    <a:gd name="T11" fmla="*/ 30 h 190"/>
                    <a:gd name="T12" fmla="*/ 4 w 18"/>
                    <a:gd name="T13" fmla="*/ 0 h 190"/>
                    <a:gd name="T14" fmla="*/ 4 w 18"/>
                    <a:gd name="T15" fmla="*/ 30 h 1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90">
                      <a:moveTo>
                        <a:pt x="4" y="30"/>
                      </a:moveTo>
                      <a:lnTo>
                        <a:pt x="4" y="51"/>
                      </a:lnTo>
                      <a:lnTo>
                        <a:pt x="0" y="189"/>
                      </a:lnTo>
                      <a:lnTo>
                        <a:pt x="9" y="157"/>
                      </a:lnTo>
                      <a:lnTo>
                        <a:pt x="15" y="64"/>
                      </a:lnTo>
                      <a:lnTo>
                        <a:pt x="17" y="30"/>
                      </a:lnTo>
                      <a:lnTo>
                        <a:pt x="4" y="0"/>
                      </a:lnTo>
                      <a:lnTo>
                        <a:pt x="4" y="30"/>
                      </a:lnTo>
                    </a:path>
                  </a:pathLst>
                </a:custGeom>
                <a:blipFill dpi="0" rotWithShape="0">
                  <a:blip r:embed="rId9"/>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6" name="Freeform 33"/>
                <p:cNvSpPr>
                  <a:spLocks/>
                </p:cNvSpPr>
                <p:nvPr/>
              </p:nvSpPr>
              <p:spPr bwMode="auto">
                <a:xfrm>
                  <a:off x="4088" y="1902"/>
                  <a:ext cx="18" cy="190"/>
                </a:xfrm>
                <a:custGeom>
                  <a:avLst/>
                  <a:gdLst>
                    <a:gd name="T0" fmla="*/ 4 w 18"/>
                    <a:gd name="T1" fmla="*/ 29 h 190"/>
                    <a:gd name="T2" fmla="*/ 4 w 18"/>
                    <a:gd name="T3" fmla="*/ 51 h 190"/>
                    <a:gd name="T4" fmla="*/ 0 w 18"/>
                    <a:gd name="T5" fmla="*/ 189 h 190"/>
                    <a:gd name="T6" fmla="*/ 8 w 18"/>
                    <a:gd name="T7" fmla="*/ 173 h 190"/>
                    <a:gd name="T8" fmla="*/ 15 w 18"/>
                    <a:gd name="T9" fmla="*/ 64 h 190"/>
                    <a:gd name="T10" fmla="*/ 17 w 18"/>
                    <a:gd name="T11" fmla="*/ 29 h 190"/>
                    <a:gd name="T12" fmla="*/ 4 w 18"/>
                    <a:gd name="T13" fmla="*/ 0 h 190"/>
                    <a:gd name="T14" fmla="*/ 4 w 18"/>
                    <a:gd name="T15" fmla="*/ 29 h 1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90">
                      <a:moveTo>
                        <a:pt x="4" y="29"/>
                      </a:moveTo>
                      <a:lnTo>
                        <a:pt x="4" y="51"/>
                      </a:lnTo>
                      <a:lnTo>
                        <a:pt x="0" y="189"/>
                      </a:lnTo>
                      <a:lnTo>
                        <a:pt x="8" y="173"/>
                      </a:lnTo>
                      <a:lnTo>
                        <a:pt x="15" y="64"/>
                      </a:lnTo>
                      <a:lnTo>
                        <a:pt x="17" y="29"/>
                      </a:lnTo>
                      <a:lnTo>
                        <a:pt x="4" y="0"/>
                      </a:lnTo>
                      <a:lnTo>
                        <a:pt x="4" y="29"/>
                      </a:lnTo>
                    </a:path>
                  </a:pathLst>
                </a:custGeom>
                <a:blipFill dpi="0" rotWithShape="0">
                  <a:blip r:embed="rId9"/>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7" name="Freeform 34"/>
                <p:cNvSpPr>
                  <a:spLocks/>
                </p:cNvSpPr>
                <p:nvPr/>
              </p:nvSpPr>
              <p:spPr bwMode="auto">
                <a:xfrm>
                  <a:off x="3940" y="1945"/>
                  <a:ext cx="12" cy="156"/>
                </a:xfrm>
                <a:custGeom>
                  <a:avLst/>
                  <a:gdLst>
                    <a:gd name="T0" fmla="*/ 1 w 12"/>
                    <a:gd name="T1" fmla="*/ 138 h 156"/>
                    <a:gd name="T2" fmla="*/ 1 w 12"/>
                    <a:gd name="T3" fmla="*/ 121 h 156"/>
                    <a:gd name="T4" fmla="*/ 1 w 12"/>
                    <a:gd name="T5" fmla="*/ 0 h 156"/>
                    <a:gd name="T6" fmla="*/ 6 w 12"/>
                    <a:gd name="T7" fmla="*/ 11 h 156"/>
                    <a:gd name="T8" fmla="*/ 9 w 12"/>
                    <a:gd name="T9" fmla="*/ 110 h 156"/>
                    <a:gd name="T10" fmla="*/ 11 w 12"/>
                    <a:gd name="T11" fmla="*/ 138 h 156"/>
                    <a:gd name="T12" fmla="*/ 8 w 12"/>
                    <a:gd name="T13" fmla="*/ 155 h 156"/>
                    <a:gd name="T14" fmla="*/ 1 w 12"/>
                    <a:gd name="T15" fmla="*/ 153 h 156"/>
                    <a:gd name="T16" fmla="*/ 0 w 12"/>
                    <a:gd name="T17" fmla="*/ 149 h 156"/>
                    <a:gd name="T18" fmla="*/ 1 w 12"/>
                    <a:gd name="T19" fmla="*/ 138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56">
                      <a:moveTo>
                        <a:pt x="1" y="138"/>
                      </a:moveTo>
                      <a:lnTo>
                        <a:pt x="1" y="121"/>
                      </a:lnTo>
                      <a:lnTo>
                        <a:pt x="1" y="0"/>
                      </a:lnTo>
                      <a:lnTo>
                        <a:pt x="6" y="11"/>
                      </a:lnTo>
                      <a:lnTo>
                        <a:pt x="9" y="110"/>
                      </a:lnTo>
                      <a:lnTo>
                        <a:pt x="11" y="138"/>
                      </a:lnTo>
                      <a:lnTo>
                        <a:pt x="8" y="155"/>
                      </a:lnTo>
                      <a:lnTo>
                        <a:pt x="1" y="153"/>
                      </a:lnTo>
                      <a:lnTo>
                        <a:pt x="0" y="149"/>
                      </a:lnTo>
                      <a:lnTo>
                        <a:pt x="1" y="138"/>
                      </a:lnTo>
                    </a:path>
                  </a:pathLst>
                </a:custGeom>
                <a:blipFill dpi="0" rotWithShape="0">
                  <a:blip r:embed="rId9"/>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8" name="Freeform 35"/>
                <p:cNvSpPr>
                  <a:spLocks/>
                </p:cNvSpPr>
                <p:nvPr/>
              </p:nvSpPr>
              <p:spPr bwMode="auto">
                <a:xfrm>
                  <a:off x="4118" y="2169"/>
                  <a:ext cx="105" cy="91"/>
                </a:xfrm>
                <a:custGeom>
                  <a:avLst/>
                  <a:gdLst>
                    <a:gd name="T0" fmla="*/ 65 w 105"/>
                    <a:gd name="T1" fmla="*/ 0 h 91"/>
                    <a:gd name="T2" fmla="*/ 81 w 105"/>
                    <a:gd name="T3" fmla="*/ 13 h 91"/>
                    <a:gd name="T4" fmla="*/ 95 w 105"/>
                    <a:gd name="T5" fmla="*/ 36 h 91"/>
                    <a:gd name="T6" fmla="*/ 102 w 105"/>
                    <a:gd name="T7" fmla="*/ 57 h 91"/>
                    <a:gd name="T8" fmla="*/ 104 w 105"/>
                    <a:gd name="T9" fmla="*/ 74 h 91"/>
                    <a:gd name="T10" fmla="*/ 98 w 105"/>
                    <a:gd name="T11" fmla="*/ 83 h 91"/>
                    <a:gd name="T12" fmla="*/ 80 w 105"/>
                    <a:gd name="T13" fmla="*/ 89 h 91"/>
                    <a:gd name="T14" fmla="*/ 77 w 105"/>
                    <a:gd name="T15" fmla="*/ 90 h 91"/>
                    <a:gd name="T16" fmla="*/ 61 w 105"/>
                    <a:gd name="T17" fmla="*/ 90 h 91"/>
                    <a:gd name="T18" fmla="*/ 48 w 105"/>
                    <a:gd name="T19" fmla="*/ 77 h 91"/>
                    <a:gd name="T20" fmla="*/ 40 w 105"/>
                    <a:gd name="T21" fmla="*/ 58 h 91"/>
                    <a:gd name="T22" fmla="*/ 28 w 105"/>
                    <a:gd name="T23" fmla="*/ 35 h 91"/>
                    <a:gd name="T24" fmla="*/ 11 w 105"/>
                    <a:gd name="T25" fmla="*/ 18 h 91"/>
                    <a:gd name="T26" fmla="*/ 0 w 105"/>
                    <a:gd name="T27" fmla="*/ 6 h 91"/>
                    <a:gd name="T28" fmla="*/ 23 w 105"/>
                    <a:gd name="T29" fmla="*/ 3 h 91"/>
                    <a:gd name="T30" fmla="*/ 43 w 105"/>
                    <a:gd name="T31" fmla="*/ 24 h 91"/>
                    <a:gd name="T32" fmla="*/ 43 w 105"/>
                    <a:gd name="T33" fmla="*/ 27 h 91"/>
                    <a:gd name="T34" fmla="*/ 53 w 105"/>
                    <a:gd name="T35" fmla="*/ 47 h 91"/>
                    <a:gd name="T36" fmla="*/ 65 w 105"/>
                    <a:gd name="T37" fmla="*/ 67 h 91"/>
                    <a:gd name="T38" fmla="*/ 73 w 105"/>
                    <a:gd name="T39" fmla="*/ 80 h 91"/>
                    <a:gd name="T40" fmla="*/ 88 w 105"/>
                    <a:gd name="T41" fmla="*/ 72 h 91"/>
                    <a:gd name="T42" fmla="*/ 86 w 105"/>
                    <a:gd name="T43" fmla="*/ 61 h 91"/>
                    <a:gd name="T44" fmla="*/ 80 w 105"/>
                    <a:gd name="T45" fmla="*/ 38 h 91"/>
                    <a:gd name="T46" fmla="*/ 68 w 105"/>
                    <a:gd name="T47" fmla="*/ 24 h 91"/>
                    <a:gd name="T48" fmla="*/ 52 w 105"/>
                    <a:gd name="T49" fmla="*/ 13 h 91"/>
                    <a:gd name="T50" fmla="*/ 43 w 105"/>
                    <a:gd name="T51" fmla="*/ 3 h 91"/>
                    <a:gd name="T52" fmla="*/ 65 w 105"/>
                    <a:gd name="T53" fmla="*/ 0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5" h="91">
                      <a:moveTo>
                        <a:pt x="65" y="0"/>
                      </a:moveTo>
                      <a:lnTo>
                        <a:pt x="81" y="13"/>
                      </a:lnTo>
                      <a:lnTo>
                        <a:pt x="95" y="36"/>
                      </a:lnTo>
                      <a:lnTo>
                        <a:pt x="102" y="57"/>
                      </a:lnTo>
                      <a:lnTo>
                        <a:pt x="104" y="74"/>
                      </a:lnTo>
                      <a:lnTo>
                        <a:pt x="98" y="83"/>
                      </a:lnTo>
                      <a:lnTo>
                        <a:pt x="80" y="89"/>
                      </a:lnTo>
                      <a:lnTo>
                        <a:pt x="77" y="90"/>
                      </a:lnTo>
                      <a:lnTo>
                        <a:pt x="61" y="90"/>
                      </a:lnTo>
                      <a:lnTo>
                        <a:pt x="48" y="77"/>
                      </a:lnTo>
                      <a:lnTo>
                        <a:pt x="40" y="58"/>
                      </a:lnTo>
                      <a:lnTo>
                        <a:pt x="28" y="35"/>
                      </a:lnTo>
                      <a:lnTo>
                        <a:pt x="11" y="18"/>
                      </a:lnTo>
                      <a:lnTo>
                        <a:pt x="0" y="6"/>
                      </a:lnTo>
                      <a:lnTo>
                        <a:pt x="23" y="3"/>
                      </a:lnTo>
                      <a:lnTo>
                        <a:pt x="43" y="24"/>
                      </a:lnTo>
                      <a:lnTo>
                        <a:pt x="43" y="27"/>
                      </a:lnTo>
                      <a:lnTo>
                        <a:pt x="53" y="47"/>
                      </a:lnTo>
                      <a:lnTo>
                        <a:pt x="65" y="67"/>
                      </a:lnTo>
                      <a:lnTo>
                        <a:pt x="73" y="80"/>
                      </a:lnTo>
                      <a:lnTo>
                        <a:pt x="88" y="72"/>
                      </a:lnTo>
                      <a:lnTo>
                        <a:pt x="86" y="61"/>
                      </a:lnTo>
                      <a:lnTo>
                        <a:pt x="80" y="38"/>
                      </a:lnTo>
                      <a:lnTo>
                        <a:pt x="68" y="24"/>
                      </a:lnTo>
                      <a:lnTo>
                        <a:pt x="52" y="13"/>
                      </a:lnTo>
                      <a:lnTo>
                        <a:pt x="43" y="3"/>
                      </a:lnTo>
                      <a:lnTo>
                        <a:pt x="65" y="0"/>
                      </a:lnTo>
                    </a:path>
                  </a:pathLst>
                </a:custGeom>
                <a:blipFill dpi="0" rotWithShape="0">
                  <a:blip r:embed="rId9"/>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9" name="Freeform 36"/>
                <p:cNvSpPr>
                  <a:spLocks/>
                </p:cNvSpPr>
                <p:nvPr/>
              </p:nvSpPr>
              <p:spPr bwMode="auto">
                <a:xfrm>
                  <a:off x="3771" y="2171"/>
                  <a:ext cx="94" cy="86"/>
                </a:xfrm>
                <a:custGeom>
                  <a:avLst/>
                  <a:gdLst>
                    <a:gd name="T0" fmla="*/ 18 w 94"/>
                    <a:gd name="T1" fmla="*/ 0 h 86"/>
                    <a:gd name="T2" fmla="*/ 6 w 94"/>
                    <a:gd name="T3" fmla="*/ 22 h 86"/>
                    <a:gd name="T4" fmla="*/ 0 w 94"/>
                    <a:gd name="T5" fmla="*/ 51 h 86"/>
                    <a:gd name="T6" fmla="*/ 0 w 94"/>
                    <a:gd name="T7" fmla="*/ 69 h 86"/>
                    <a:gd name="T8" fmla="*/ 11 w 94"/>
                    <a:gd name="T9" fmla="*/ 80 h 86"/>
                    <a:gd name="T10" fmla="*/ 32 w 94"/>
                    <a:gd name="T11" fmla="*/ 85 h 86"/>
                    <a:gd name="T12" fmla="*/ 51 w 94"/>
                    <a:gd name="T13" fmla="*/ 83 h 86"/>
                    <a:gd name="T14" fmla="*/ 61 w 94"/>
                    <a:gd name="T15" fmla="*/ 68 h 86"/>
                    <a:gd name="T16" fmla="*/ 68 w 94"/>
                    <a:gd name="T17" fmla="*/ 45 h 86"/>
                    <a:gd name="T18" fmla="*/ 78 w 94"/>
                    <a:gd name="T19" fmla="*/ 23 h 86"/>
                    <a:gd name="T20" fmla="*/ 93 w 94"/>
                    <a:gd name="T21" fmla="*/ 5 h 86"/>
                    <a:gd name="T22" fmla="*/ 71 w 94"/>
                    <a:gd name="T23" fmla="*/ 6 h 86"/>
                    <a:gd name="T24" fmla="*/ 68 w 94"/>
                    <a:gd name="T25" fmla="*/ 8 h 86"/>
                    <a:gd name="T26" fmla="*/ 51 w 94"/>
                    <a:gd name="T27" fmla="*/ 39 h 86"/>
                    <a:gd name="T28" fmla="*/ 39 w 94"/>
                    <a:gd name="T29" fmla="*/ 65 h 86"/>
                    <a:gd name="T30" fmla="*/ 38 w 94"/>
                    <a:gd name="T31" fmla="*/ 68 h 86"/>
                    <a:gd name="T32" fmla="*/ 30 w 94"/>
                    <a:gd name="T33" fmla="*/ 71 h 86"/>
                    <a:gd name="T34" fmla="*/ 16 w 94"/>
                    <a:gd name="T35" fmla="*/ 64 h 86"/>
                    <a:gd name="T36" fmla="*/ 14 w 94"/>
                    <a:gd name="T37" fmla="*/ 50 h 86"/>
                    <a:gd name="T38" fmla="*/ 25 w 94"/>
                    <a:gd name="T39" fmla="*/ 22 h 86"/>
                    <a:gd name="T40" fmla="*/ 41 w 94"/>
                    <a:gd name="T41" fmla="*/ 3 h 86"/>
                    <a:gd name="T42" fmla="*/ 18 w 94"/>
                    <a:gd name="T43" fmla="*/ 0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86">
                      <a:moveTo>
                        <a:pt x="18" y="0"/>
                      </a:moveTo>
                      <a:lnTo>
                        <a:pt x="6" y="22"/>
                      </a:lnTo>
                      <a:lnTo>
                        <a:pt x="0" y="51"/>
                      </a:lnTo>
                      <a:lnTo>
                        <a:pt x="0" y="69"/>
                      </a:lnTo>
                      <a:lnTo>
                        <a:pt x="11" y="80"/>
                      </a:lnTo>
                      <a:lnTo>
                        <a:pt x="32" y="85"/>
                      </a:lnTo>
                      <a:lnTo>
                        <a:pt x="51" y="83"/>
                      </a:lnTo>
                      <a:lnTo>
                        <a:pt x="61" y="68"/>
                      </a:lnTo>
                      <a:lnTo>
                        <a:pt x="68" y="45"/>
                      </a:lnTo>
                      <a:lnTo>
                        <a:pt x="78" y="23"/>
                      </a:lnTo>
                      <a:lnTo>
                        <a:pt x="93" y="5"/>
                      </a:lnTo>
                      <a:lnTo>
                        <a:pt x="71" y="6"/>
                      </a:lnTo>
                      <a:lnTo>
                        <a:pt x="68" y="8"/>
                      </a:lnTo>
                      <a:lnTo>
                        <a:pt x="51" y="39"/>
                      </a:lnTo>
                      <a:lnTo>
                        <a:pt x="39" y="65"/>
                      </a:lnTo>
                      <a:lnTo>
                        <a:pt x="38" y="68"/>
                      </a:lnTo>
                      <a:lnTo>
                        <a:pt x="30" y="71"/>
                      </a:lnTo>
                      <a:lnTo>
                        <a:pt x="16" y="64"/>
                      </a:lnTo>
                      <a:lnTo>
                        <a:pt x="14" y="50"/>
                      </a:lnTo>
                      <a:lnTo>
                        <a:pt x="25" y="22"/>
                      </a:lnTo>
                      <a:lnTo>
                        <a:pt x="41" y="3"/>
                      </a:lnTo>
                      <a:lnTo>
                        <a:pt x="18" y="0"/>
                      </a:lnTo>
                    </a:path>
                  </a:pathLst>
                </a:custGeom>
                <a:blipFill dpi="0" rotWithShape="0">
                  <a:blip r:embed="rId9"/>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sp>
            <p:nvSpPr>
              <p:cNvPr id="46106" name="Freeform 37"/>
              <p:cNvSpPr>
                <a:spLocks/>
              </p:cNvSpPr>
              <p:nvPr/>
            </p:nvSpPr>
            <p:spPr bwMode="auto">
              <a:xfrm>
                <a:off x="4104" y="1564"/>
                <a:ext cx="46" cy="228"/>
              </a:xfrm>
              <a:custGeom>
                <a:avLst/>
                <a:gdLst>
                  <a:gd name="T0" fmla="*/ 21 w 46"/>
                  <a:gd name="T1" fmla="*/ 12 h 228"/>
                  <a:gd name="T2" fmla="*/ 27 w 46"/>
                  <a:gd name="T3" fmla="*/ 25 h 228"/>
                  <a:gd name="T4" fmla="*/ 25 w 46"/>
                  <a:gd name="T5" fmla="*/ 35 h 228"/>
                  <a:gd name="T6" fmla="*/ 19 w 46"/>
                  <a:gd name="T7" fmla="*/ 46 h 228"/>
                  <a:gd name="T8" fmla="*/ 8 w 46"/>
                  <a:gd name="T9" fmla="*/ 56 h 228"/>
                  <a:gd name="T10" fmla="*/ 3 w 46"/>
                  <a:gd name="T11" fmla="*/ 68 h 228"/>
                  <a:gd name="T12" fmla="*/ 0 w 46"/>
                  <a:gd name="T13" fmla="*/ 79 h 228"/>
                  <a:gd name="T14" fmla="*/ 6 w 46"/>
                  <a:gd name="T15" fmla="*/ 90 h 228"/>
                  <a:gd name="T16" fmla="*/ 16 w 46"/>
                  <a:gd name="T17" fmla="*/ 97 h 228"/>
                  <a:gd name="T18" fmla="*/ 21 w 46"/>
                  <a:gd name="T19" fmla="*/ 101 h 228"/>
                  <a:gd name="T20" fmla="*/ 19 w 46"/>
                  <a:gd name="T21" fmla="*/ 107 h 228"/>
                  <a:gd name="T22" fmla="*/ 8 w 46"/>
                  <a:gd name="T23" fmla="*/ 115 h 228"/>
                  <a:gd name="T24" fmla="*/ 1 w 46"/>
                  <a:gd name="T25" fmla="*/ 128 h 228"/>
                  <a:gd name="T26" fmla="*/ 0 w 46"/>
                  <a:gd name="T27" fmla="*/ 145 h 228"/>
                  <a:gd name="T28" fmla="*/ 7 w 46"/>
                  <a:gd name="T29" fmla="*/ 156 h 228"/>
                  <a:gd name="T30" fmla="*/ 18 w 46"/>
                  <a:gd name="T31" fmla="*/ 162 h 228"/>
                  <a:gd name="T32" fmla="*/ 21 w 46"/>
                  <a:gd name="T33" fmla="*/ 171 h 228"/>
                  <a:gd name="T34" fmla="*/ 16 w 46"/>
                  <a:gd name="T35" fmla="*/ 181 h 228"/>
                  <a:gd name="T36" fmla="*/ 9 w 46"/>
                  <a:gd name="T37" fmla="*/ 192 h 228"/>
                  <a:gd name="T38" fmla="*/ 3 w 46"/>
                  <a:gd name="T39" fmla="*/ 201 h 228"/>
                  <a:gd name="T40" fmla="*/ 4 w 46"/>
                  <a:gd name="T41" fmla="*/ 213 h 228"/>
                  <a:gd name="T42" fmla="*/ 16 w 46"/>
                  <a:gd name="T43" fmla="*/ 227 h 228"/>
                  <a:gd name="T44" fmla="*/ 15 w 46"/>
                  <a:gd name="T45" fmla="*/ 210 h 228"/>
                  <a:gd name="T46" fmla="*/ 23 w 46"/>
                  <a:gd name="T47" fmla="*/ 198 h 228"/>
                  <a:gd name="T48" fmla="*/ 35 w 46"/>
                  <a:gd name="T49" fmla="*/ 185 h 228"/>
                  <a:gd name="T50" fmla="*/ 41 w 46"/>
                  <a:gd name="T51" fmla="*/ 172 h 228"/>
                  <a:gd name="T52" fmla="*/ 37 w 46"/>
                  <a:gd name="T53" fmla="*/ 158 h 228"/>
                  <a:gd name="T54" fmla="*/ 27 w 46"/>
                  <a:gd name="T55" fmla="*/ 148 h 228"/>
                  <a:gd name="T56" fmla="*/ 21 w 46"/>
                  <a:gd name="T57" fmla="*/ 138 h 228"/>
                  <a:gd name="T58" fmla="*/ 20 w 46"/>
                  <a:gd name="T59" fmla="*/ 130 h 228"/>
                  <a:gd name="T60" fmla="*/ 25 w 46"/>
                  <a:gd name="T61" fmla="*/ 122 h 228"/>
                  <a:gd name="T62" fmla="*/ 35 w 46"/>
                  <a:gd name="T63" fmla="*/ 112 h 228"/>
                  <a:gd name="T64" fmla="*/ 38 w 46"/>
                  <a:gd name="T65" fmla="*/ 101 h 228"/>
                  <a:gd name="T66" fmla="*/ 36 w 46"/>
                  <a:gd name="T67" fmla="*/ 93 h 228"/>
                  <a:gd name="T68" fmla="*/ 27 w 46"/>
                  <a:gd name="T69" fmla="*/ 85 h 228"/>
                  <a:gd name="T70" fmla="*/ 20 w 46"/>
                  <a:gd name="T71" fmla="*/ 75 h 228"/>
                  <a:gd name="T72" fmla="*/ 21 w 46"/>
                  <a:gd name="T73" fmla="*/ 63 h 228"/>
                  <a:gd name="T74" fmla="*/ 28 w 46"/>
                  <a:gd name="T75" fmla="*/ 54 h 228"/>
                  <a:gd name="T76" fmla="*/ 36 w 46"/>
                  <a:gd name="T77" fmla="*/ 47 h 228"/>
                  <a:gd name="T78" fmla="*/ 45 w 46"/>
                  <a:gd name="T79" fmla="*/ 32 h 228"/>
                  <a:gd name="T80" fmla="*/ 44 w 46"/>
                  <a:gd name="T81" fmla="*/ 25 h 228"/>
                  <a:gd name="T82" fmla="*/ 36 w 46"/>
                  <a:gd name="T83" fmla="*/ 15 h 228"/>
                  <a:gd name="T84" fmla="*/ 25 w 46"/>
                  <a:gd name="T85" fmla="*/ 7 h 228"/>
                  <a:gd name="T86" fmla="*/ 16 w 46"/>
                  <a:gd name="T87" fmla="*/ 0 h 228"/>
                  <a:gd name="T88" fmla="*/ 21 w 46"/>
                  <a:gd name="T89" fmla="*/ 12 h 2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228">
                    <a:moveTo>
                      <a:pt x="21" y="12"/>
                    </a:moveTo>
                    <a:lnTo>
                      <a:pt x="27" y="25"/>
                    </a:lnTo>
                    <a:lnTo>
                      <a:pt x="25" y="35"/>
                    </a:lnTo>
                    <a:lnTo>
                      <a:pt x="19" y="46"/>
                    </a:lnTo>
                    <a:lnTo>
                      <a:pt x="8" y="56"/>
                    </a:lnTo>
                    <a:lnTo>
                      <a:pt x="3" y="68"/>
                    </a:lnTo>
                    <a:lnTo>
                      <a:pt x="0" y="79"/>
                    </a:lnTo>
                    <a:lnTo>
                      <a:pt x="6" y="90"/>
                    </a:lnTo>
                    <a:lnTo>
                      <a:pt x="16" y="97"/>
                    </a:lnTo>
                    <a:lnTo>
                      <a:pt x="21" y="101"/>
                    </a:lnTo>
                    <a:lnTo>
                      <a:pt x="19" y="107"/>
                    </a:lnTo>
                    <a:lnTo>
                      <a:pt x="8" y="115"/>
                    </a:lnTo>
                    <a:lnTo>
                      <a:pt x="1" y="128"/>
                    </a:lnTo>
                    <a:lnTo>
                      <a:pt x="0" y="145"/>
                    </a:lnTo>
                    <a:lnTo>
                      <a:pt x="7" y="156"/>
                    </a:lnTo>
                    <a:lnTo>
                      <a:pt x="18" y="162"/>
                    </a:lnTo>
                    <a:lnTo>
                      <a:pt x="21" y="171"/>
                    </a:lnTo>
                    <a:lnTo>
                      <a:pt x="16" y="181"/>
                    </a:lnTo>
                    <a:lnTo>
                      <a:pt x="9" y="192"/>
                    </a:lnTo>
                    <a:lnTo>
                      <a:pt x="3" y="201"/>
                    </a:lnTo>
                    <a:lnTo>
                      <a:pt x="4" y="213"/>
                    </a:lnTo>
                    <a:lnTo>
                      <a:pt x="16" y="227"/>
                    </a:lnTo>
                    <a:lnTo>
                      <a:pt x="15" y="210"/>
                    </a:lnTo>
                    <a:lnTo>
                      <a:pt x="23" y="198"/>
                    </a:lnTo>
                    <a:lnTo>
                      <a:pt x="35" y="185"/>
                    </a:lnTo>
                    <a:lnTo>
                      <a:pt x="41" y="172"/>
                    </a:lnTo>
                    <a:lnTo>
                      <a:pt x="37" y="158"/>
                    </a:lnTo>
                    <a:lnTo>
                      <a:pt x="27" y="148"/>
                    </a:lnTo>
                    <a:lnTo>
                      <a:pt x="21" y="138"/>
                    </a:lnTo>
                    <a:lnTo>
                      <a:pt x="20" y="130"/>
                    </a:lnTo>
                    <a:lnTo>
                      <a:pt x="25" y="122"/>
                    </a:lnTo>
                    <a:lnTo>
                      <a:pt x="35" y="112"/>
                    </a:lnTo>
                    <a:lnTo>
                      <a:pt x="38" y="101"/>
                    </a:lnTo>
                    <a:lnTo>
                      <a:pt x="36" y="93"/>
                    </a:lnTo>
                    <a:lnTo>
                      <a:pt x="27" y="85"/>
                    </a:lnTo>
                    <a:lnTo>
                      <a:pt x="20" y="75"/>
                    </a:lnTo>
                    <a:lnTo>
                      <a:pt x="21" y="63"/>
                    </a:lnTo>
                    <a:lnTo>
                      <a:pt x="28" y="54"/>
                    </a:lnTo>
                    <a:lnTo>
                      <a:pt x="36" y="47"/>
                    </a:lnTo>
                    <a:lnTo>
                      <a:pt x="45" y="32"/>
                    </a:lnTo>
                    <a:lnTo>
                      <a:pt x="44" y="25"/>
                    </a:lnTo>
                    <a:lnTo>
                      <a:pt x="36" y="15"/>
                    </a:lnTo>
                    <a:lnTo>
                      <a:pt x="25" y="7"/>
                    </a:lnTo>
                    <a:lnTo>
                      <a:pt x="16" y="0"/>
                    </a:lnTo>
                    <a:lnTo>
                      <a:pt x="21" y="12"/>
                    </a:lnTo>
                  </a:path>
                </a:pathLst>
              </a:custGeom>
              <a:solidFill>
                <a:srgbClr val="9966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07" name="Freeform 38"/>
              <p:cNvSpPr>
                <a:spLocks/>
              </p:cNvSpPr>
              <p:nvPr/>
            </p:nvSpPr>
            <p:spPr bwMode="auto">
              <a:xfrm>
                <a:off x="4002" y="1560"/>
                <a:ext cx="48" cy="206"/>
              </a:xfrm>
              <a:custGeom>
                <a:avLst/>
                <a:gdLst>
                  <a:gd name="T0" fmla="*/ 22 w 48"/>
                  <a:gd name="T1" fmla="*/ 10 h 206"/>
                  <a:gd name="T2" fmla="*/ 28 w 48"/>
                  <a:gd name="T3" fmla="*/ 22 h 206"/>
                  <a:gd name="T4" fmla="*/ 27 w 48"/>
                  <a:gd name="T5" fmla="*/ 32 h 206"/>
                  <a:gd name="T6" fmla="*/ 19 w 48"/>
                  <a:gd name="T7" fmla="*/ 41 h 206"/>
                  <a:gd name="T8" fmla="*/ 9 w 48"/>
                  <a:gd name="T9" fmla="*/ 51 h 206"/>
                  <a:gd name="T10" fmla="*/ 3 w 48"/>
                  <a:gd name="T11" fmla="*/ 61 h 206"/>
                  <a:gd name="T12" fmla="*/ 0 w 48"/>
                  <a:gd name="T13" fmla="*/ 71 h 206"/>
                  <a:gd name="T14" fmla="*/ 6 w 48"/>
                  <a:gd name="T15" fmla="*/ 82 h 206"/>
                  <a:gd name="T16" fmla="*/ 17 w 48"/>
                  <a:gd name="T17" fmla="*/ 88 h 206"/>
                  <a:gd name="T18" fmla="*/ 22 w 48"/>
                  <a:gd name="T19" fmla="*/ 92 h 206"/>
                  <a:gd name="T20" fmla="*/ 19 w 48"/>
                  <a:gd name="T21" fmla="*/ 97 h 206"/>
                  <a:gd name="T22" fmla="*/ 9 w 48"/>
                  <a:gd name="T23" fmla="*/ 103 h 206"/>
                  <a:gd name="T24" fmla="*/ 1 w 48"/>
                  <a:gd name="T25" fmla="*/ 116 h 206"/>
                  <a:gd name="T26" fmla="*/ 0 w 48"/>
                  <a:gd name="T27" fmla="*/ 131 h 206"/>
                  <a:gd name="T28" fmla="*/ 7 w 48"/>
                  <a:gd name="T29" fmla="*/ 141 h 206"/>
                  <a:gd name="T30" fmla="*/ 19 w 48"/>
                  <a:gd name="T31" fmla="*/ 146 h 206"/>
                  <a:gd name="T32" fmla="*/ 22 w 48"/>
                  <a:gd name="T33" fmla="*/ 154 h 206"/>
                  <a:gd name="T34" fmla="*/ 17 w 48"/>
                  <a:gd name="T35" fmla="*/ 164 h 206"/>
                  <a:gd name="T36" fmla="*/ 10 w 48"/>
                  <a:gd name="T37" fmla="*/ 173 h 206"/>
                  <a:gd name="T38" fmla="*/ 3 w 48"/>
                  <a:gd name="T39" fmla="*/ 182 h 206"/>
                  <a:gd name="T40" fmla="*/ 4 w 48"/>
                  <a:gd name="T41" fmla="*/ 192 h 206"/>
                  <a:gd name="T42" fmla="*/ 17 w 48"/>
                  <a:gd name="T43" fmla="*/ 205 h 206"/>
                  <a:gd name="T44" fmla="*/ 16 w 48"/>
                  <a:gd name="T45" fmla="*/ 189 h 206"/>
                  <a:gd name="T46" fmla="*/ 24 w 48"/>
                  <a:gd name="T47" fmla="*/ 179 h 206"/>
                  <a:gd name="T48" fmla="*/ 36 w 48"/>
                  <a:gd name="T49" fmla="*/ 167 h 206"/>
                  <a:gd name="T50" fmla="*/ 43 w 48"/>
                  <a:gd name="T51" fmla="*/ 155 h 206"/>
                  <a:gd name="T52" fmla="*/ 38 w 48"/>
                  <a:gd name="T53" fmla="*/ 143 h 206"/>
                  <a:gd name="T54" fmla="*/ 28 w 48"/>
                  <a:gd name="T55" fmla="*/ 134 h 206"/>
                  <a:gd name="T56" fmla="*/ 22 w 48"/>
                  <a:gd name="T57" fmla="*/ 125 h 206"/>
                  <a:gd name="T58" fmla="*/ 21 w 48"/>
                  <a:gd name="T59" fmla="*/ 117 h 206"/>
                  <a:gd name="T60" fmla="*/ 27 w 48"/>
                  <a:gd name="T61" fmla="*/ 110 h 206"/>
                  <a:gd name="T62" fmla="*/ 36 w 48"/>
                  <a:gd name="T63" fmla="*/ 101 h 206"/>
                  <a:gd name="T64" fmla="*/ 40 w 48"/>
                  <a:gd name="T65" fmla="*/ 92 h 206"/>
                  <a:gd name="T66" fmla="*/ 38 w 48"/>
                  <a:gd name="T67" fmla="*/ 83 h 206"/>
                  <a:gd name="T68" fmla="*/ 28 w 48"/>
                  <a:gd name="T69" fmla="*/ 77 h 206"/>
                  <a:gd name="T70" fmla="*/ 21 w 48"/>
                  <a:gd name="T71" fmla="*/ 68 h 206"/>
                  <a:gd name="T72" fmla="*/ 22 w 48"/>
                  <a:gd name="T73" fmla="*/ 57 h 206"/>
                  <a:gd name="T74" fmla="*/ 29 w 48"/>
                  <a:gd name="T75" fmla="*/ 49 h 206"/>
                  <a:gd name="T76" fmla="*/ 38 w 48"/>
                  <a:gd name="T77" fmla="*/ 42 h 206"/>
                  <a:gd name="T78" fmla="*/ 47 w 48"/>
                  <a:gd name="T79" fmla="*/ 29 h 206"/>
                  <a:gd name="T80" fmla="*/ 46 w 48"/>
                  <a:gd name="T81" fmla="*/ 22 h 206"/>
                  <a:gd name="T82" fmla="*/ 38 w 48"/>
                  <a:gd name="T83" fmla="*/ 14 h 206"/>
                  <a:gd name="T84" fmla="*/ 27 w 48"/>
                  <a:gd name="T85" fmla="*/ 7 h 206"/>
                  <a:gd name="T86" fmla="*/ 17 w 48"/>
                  <a:gd name="T87" fmla="*/ 0 h 206"/>
                  <a:gd name="T88" fmla="*/ 22 w 48"/>
                  <a:gd name="T89" fmla="*/ 10 h 2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8" h="206">
                    <a:moveTo>
                      <a:pt x="22" y="10"/>
                    </a:moveTo>
                    <a:lnTo>
                      <a:pt x="28" y="22"/>
                    </a:lnTo>
                    <a:lnTo>
                      <a:pt x="27" y="32"/>
                    </a:lnTo>
                    <a:lnTo>
                      <a:pt x="19" y="41"/>
                    </a:lnTo>
                    <a:lnTo>
                      <a:pt x="9" y="51"/>
                    </a:lnTo>
                    <a:lnTo>
                      <a:pt x="3" y="61"/>
                    </a:lnTo>
                    <a:lnTo>
                      <a:pt x="0" y="71"/>
                    </a:lnTo>
                    <a:lnTo>
                      <a:pt x="6" y="82"/>
                    </a:lnTo>
                    <a:lnTo>
                      <a:pt x="17" y="88"/>
                    </a:lnTo>
                    <a:lnTo>
                      <a:pt x="22" y="92"/>
                    </a:lnTo>
                    <a:lnTo>
                      <a:pt x="19" y="97"/>
                    </a:lnTo>
                    <a:lnTo>
                      <a:pt x="9" y="103"/>
                    </a:lnTo>
                    <a:lnTo>
                      <a:pt x="1" y="116"/>
                    </a:lnTo>
                    <a:lnTo>
                      <a:pt x="0" y="131"/>
                    </a:lnTo>
                    <a:lnTo>
                      <a:pt x="7" y="141"/>
                    </a:lnTo>
                    <a:lnTo>
                      <a:pt x="19" y="146"/>
                    </a:lnTo>
                    <a:lnTo>
                      <a:pt x="22" y="154"/>
                    </a:lnTo>
                    <a:lnTo>
                      <a:pt x="17" y="164"/>
                    </a:lnTo>
                    <a:lnTo>
                      <a:pt x="10" y="173"/>
                    </a:lnTo>
                    <a:lnTo>
                      <a:pt x="3" y="182"/>
                    </a:lnTo>
                    <a:lnTo>
                      <a:pt x="4" y="192"/>
                    </a:lnTo>
                    <a:lnTo>
                      <a:pt x="17" y="205"/>
                    </a:lnTo>
                    <a:lnTo>
                      <a:pt x="16" y="189"/>
                    </a:lnTo>
                    <a:lnTo>
                      <a:pt x="24" y="179"/>
                    </a:lnTo>
                    <a:lnTo>
                      <a:pt x="36" y="167"/>
                    </a:lnTo>
                    <a:lnTo>
                      <a:pt x="43" y="155"/>
                    </a:lnTo>
                    <a:lnTo>
                      <a:pt x="38" y="143"/>
                    </a:lnTo>
                    <a:lnTo>
                      <a:pt x="28" y="134"/>
                    </a:lnTo>
                    <a:lnTo>
                      <a:pt x="22" y="125"/>
                    </a:lnTo>
                    <a:lnTo>
                      <a:pt x="21" y="117"/>
                    </a:lnTo>
                    <a:lnTo>
                      <a:pt x="27" y="110"/>
                    </a:lnTo>
                    <a:lnTo>
                      <a:pt x="36" y="101"/>
                    </a:lnTo>
                    <a:lnTo>
                      <a:pt x="40" y="92"/>
                    </a:lnTo>
                    <a:lnTo>
                      <a:pt x="38" y="83"/>
                    </a:lnTo>
                    <a:lnTo>
                      <a:pt x="28" y="77"/>
                    </a:lnTo>
                    <a:lnTo>
                      <a:pt x="21" y="68"/>
                    </a:lnTo>
                    <a:lnTo>
                      <a:pt x="22" y="57"/>
                    </a:lnTo>
                    <a:lnTo>
                      <a:pt x="29" y="49"/>
                    </a:lnTo>
                    <a:lnTo>
                      <a:pt x="38" y="42"/>
                    </a:lnTo>
                    <a:lnTo>
                      <a:pt x="47" y="29"/>
                    </a:lnTo>
                    <a:lnTo>
                      <a:pt x="46" y="22"/>
                    </a:lnTo>
                    <a:lnTo>
                      <a:pt x="38" y="14"/>
                    </a:lnTo>
                    <a:lnTo>
                      <a:pt x="27" y="7"/>
                    </a:lnTo>
                    <a:lnTo>
                      <a:pt x="17" y="0"/>
                    </a:lnTo>
                    <a:lnTo>
                      <a:pt x="22" y="10"/>
                    </a:lnTo>
                  </a:path>
                </a:pathLst>
              </a:custGeom>
              <a:solidFill>
                <a:srgbClr val="9966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08" name="Freeform 39"/>
              <p:cNvSpPr>
                <a:spLocks/>
              </p:cNvSpPr>
              <p:nvPr/>
            </p:nvSpPr>
            <p:spPr bwMode="auto">
              <a:xfrm>
                <a:off x="3862" y="1539"/>
                <a:ext cx="46" cy="229"/>
              </a:xfrm>
              <a:custGeom>
                <a:avLst/>
                <a:gdLst>
                  <a:gd name="T0" fmla="*/ 21 w 46"/>
                  <a:gd name="T1" fmla="*/ 12 h 229"/>
                  <a:gd name="T2" fmla="*/ 27 w 46"/>
                  <a:gd name="T3" fmla="*/ 25 h 229"/>
                  <a:gd name="T4" fmla="*/ 25 w 46"/>
                  <a:gd name="T5" fmla="*/ 35 h 229"/>
                  <a:gd name="T6" fmla="*/ 19 w 46"/>
                  <a:gd name="T7" fmla="*/ 46 h 229"/>
                  <a:gd name="T8" fmla="*/ 8 w 46"/>
                  <a:gd name="T9" fmla="*/ 57 h 229"/>
                  <a:gd name="T10" fmla="*/ 3 w 46"/>
                  <a:gd name="T11" fmla="*/ 68 h 229"/>
                  <a:gd name="T12" fmla="*/ 0 w 46"/>
                  <a:gd name="T13" fmla="*/ 79 h 229"/>
                  <a:gd name="T14" fmla="*/ 6 w 46"/>
                  <a:gd name="T15" fmla="*/ 91 h 229"/>
                  <a:gd name="T16" fmla="*/ 16 w 46"/>
                  <a:gd name="T17" fmla="*/ 98 h 229"/>
                  <a:gd name="T18" fmla="*/ 21 w 46"/>
                  <a:gd name="T19" fmla="*/ 101 h 229"/>
                  <a:gd name="T20" fmla="*/ 19 w 46"/>
                  <a:gd name="T21" fmla="*/ 107 h 229"/>
                  <a:gd name="T22" fmla="*/ 8 w 46"/>
                  <a:gd name="T23" fmla="*/ 115 h 229"/>
                  <a:gd name="T24" fmla="*/ 1 w 46"/>
                  <a:gd name="T25" fmla="*/ 129 h 229"/>
                  <a:gd name="T26" fmla="*/ 0 w 46"/>
                  <a:gd name="T27" fmla="*/ 146 h 229"/>
                  <a:gd name="T28" fmla="*/ 7 w 46"/>
                  <a:gd name="T29" fmla="*/ 156 h 229"/>
                  <a:gd name="T30" fmla="*/ 18 w 46"/>
                  <a:gd name="T31" fmla="*/ 163 h 229"/>
                  <a:gd name="T32" fmla="*/ 21 w 46"/>
                  <a:gd name="T33" fmla="*/ 171 h 229"/>
                  <a:gd name="T34" fmla="*/ 16 w 46"/>
                  <a:gd name="T35" fmla="*/ 182 h 229"/>
                  <a:gd name="T36" fmla="*/ 9 w 46"/>
                  <a:gd name="T37" fmla="*/ 193 h 229"/>
                  <a:gd name="T38" fmla="*/ 3 w 46"/>
                  <a:gd name="T39" fmla="*/ 202 h 229"/>
                  <a:gd name="T40" fmla="*/ 4 w 46"/>
                  <a:gd name="T41" fmla="*/ 214 h 229"/>
                  <a:gd name="T42" fmla="*/ 16 w 46"/>
                  <a:gd name="T43" fmla="*/ 228 h 229"/>
                  <a:gd name="T44" fmla="*/ 15 w 46"/>
                  <a:gd name="T45" fmla="*/ 211 h 229"/>
                  <a:gd name="T46" fmla="*/ 23 w 46"/>
                  <a:gd name="T47" fmla="*/ 198 h 229"/>
                  <a:gd name="T48" fmla="*/ 35 w 46"/>
                  <a:gd name="T49" fmla="*/ 186 h 229"/>
                  <a:gd name="T50" fmla="*/ 41 w 46"/>
                  <a:gd name="T51" fmla="*/ 172 h 229"/>
                  <a:gd name="T52" fmla="*/ 37 w 46"/>
                  <a:gd name="T53" fmla="*/ 159 h 229"/>
                  <a:gd name="T54" fmla="*/ 27 w 46"/>
                  <a:gd name="T55" fmla="*/ 149 h 229"/>
                  <a:gd name="T56" fmla="*/ 21 w 46"/>
                  <a:gd name="T57" fmla="*/ 139 h 229"/>
                  <a:gd name="T58" fmla="*/ 20 w 46"/>
                  <a:gd name="T59" fmla="*/ 130 h 229"/>
                  <a:gd name="T60" fmla="*/ 25 w 46"/>
                  <a:gd name="T61" fmla="*/ 123 h 229"/>
                  <a:gd name="T62" fmla="*/ 35 w 46"/>
                  <a:gd name="T63" fmla="*/ 112 h 229"/>
                  <a:gd name="T64" fmla="*/ 38 w 46"/>
                  <a:gd name="T65" fmla="*/ 101 h 229"/>
                  <a:gd name="T66" fmla="*/ 36 w 46"/>
                  <a:gd name="T67" fmla="*/ 93 h 229"/>
                  <a:gd name="T68" fmla="*/ 27 w 46"/>
                  <a:gd name="T69" fmla="*/ 85 h 229"/>
                  <a:gd name="T70" fmla="*/ 20 w 46"/>
                  <a:gd name="T71" fmla="*/ 76 h 229"/>
                  <a:gd name="T72" fmla="*/ 21 w 46"/>
                  <a:gd name="T73" fmla="*/ 63 h 229"/>
                  <a:gd name="T74" fmla="*/ 28 w 46"/>
                  <a:gd name="T75" fmla="*/ 54 h 229"/>
                  <a:gd name="T76" fmla="*/ 36 w 46"/>
                  <a:gd name="T77" fmla="*/ 47 h 229"/>
                  <a:gd name="T78" fmla="*/ 45 w 46"/>
                  <a:gd name="T79" fmla="*/ 32 h 229"/>
                  <a:gd name="T80" fmla="*/ 44 w 46"/>
                  <a:gd name="T81" fmla="*/ 25 h 229"/>
                  <a:gd name="T82" fmla="*/ 36 w 46"/>
                  <a:gd name="T83" fmla="*/ 15 h 229"/>
                  <a:gd name="T84" fmla="*/ 25 w 46"/>
                  <a:gd name="T85" fmla="*/ 8 h 229"/>
                  <a:gd name="T86" fmla="*/ 16 w 46"/>
                  <a:gd name="T87" fmla="*/ 0 h 229"/>
                  <a:gd name="T88" fmla="*/ 21 w 46"/>
                  <a:gd name="T89" fmla="*/ 12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229">
                    <a:moveTo>
                      <a:pt x="21" y="12"/>
                    </a:moveTo>
                    <a:lnTo>
                      <a:pt x="27" y="25"/>
                    </a:lnTo>
                    <a:lnTo>
                      <a:pt x="25" y="35"/>
                    </a:lnTo>
                    <a:lnTo>
                      <a:pt x="19" y="46"/>
                    </a:lnTo>
                    <a:lnTo>
                      <a:pt x="8" y="57"/>
                    </a:lnTo>
                    <a:lnTo>
                      <a:pt x="3" y="68"/>
                    </a:lnTo>
                    <a:lnTo>
                      <a:pt x="0" y="79"/>
                    </a:lnTo>
                    <a:lnTo>
                      <a:pt x="6" y="91"/>
                    </a:lnTo>
                    <a:lnTo>
                      <a:pt x="16" y="98"/>
                    </a:lnTo>
                    <a:lnTo>
                      <a:pt x="21" y="101"/>
                    </a:lnTo>
                    <a:lnTo>
                      <a:pt x="19" y="107"/>
                    </a:lnTo>
                    <a:lnTo>
                      <a:pt x="8" y="115"/>
                    </a:lnTo>
                    <a:lnTo>
                      <a:pt x="1" y="129"/>
                    </a:lnTo>
                    <a:lnTo>
                      <a:pt x="0" y="146"/>
                    </a:lnTo>
                    <a:lnTo>
                      <a:pt x="7" y="156"/>
                    </a:lnTo>
                    <a:lnTo>
                      <a:pt x="18" y="163"/>
                    </a:lnTo>
                    <a:lnTo>
                      <a:pt x="21" y="171"/>
                    </a:lnTo>
                    <a:lnTo>
                      <a:pt x="16" y="182"/>
                    </a:lnTo>
                    <a:lnTo>
                      <a:pt x="9" y="193"/>
                    </a:lnTo>
                    <a:lnTo>
                      <a:pt x="3" y="202"/>
                    </a:lnTo>
                    <a:lnTo>
                      <a:pt x="4" y="214"/>
                    </a:lnTo>
                    <a:lnTo>
                      <a:pt x="16" y="228"/>
                    </a:lnTo>
                    <a:lnTo>
                      <a:pt x="15" y="211"/>
                    </a:lnTo>
                    <a:lnTo>
                      <a:pt x="23" y="198"/>
                    </a:lnTo>
                    <a:lnTo>
                      <a:pt x="35" y="186"/>
                    </a:lnTo>
                    <a:lnTo>
                      <a:pt x="41" y="172"/>
                    </a:lnTo>
                    <a:lnTo>
                      <a:pt x="37" y="159"/>
                    </a:lnTo>
                    <a:lnTo>
                      <a:pt x="27" y="149"/>
                    </a:lnTo>
                    <a:lnTo>
                      <a:pt x="21" y="139"/>
                    </a:lnTo>
                    <a:lnTo>
                      <a:pt x="20" y="130"/>
                    </a:lnTo>
                    <a:lnTo>
                      <a:pt x="25" y="123"/>
                    </a:lnTo>
                    <a:lnTo>
                      <a:pt x="35" y="112"/>
                    </a:lnTo>
                    <a:lnTo>
                      <a:pt x="38" y="101"/>
                    </a:lnTo>
                    <a:lnTo>
                      <a:pt x="36" y="93"/>
                    </a:lnTo>
                    <a:lnTo>
                      <a:pt x="27" y="85"/>
                    </a:lnTo>
                    <a:lnTo>
                      <a:pt x="20" y="76"/>
                    </a:lnTo>
                    <a:lnTo>
                      <a:pt x="21" y="63"/>
                    </a:lnTo>
                    <a:lnTo>
                      <a:pt x="28" y="54"/>
                    </a:lnTo>
                    <a:lnTo>
                      <a:pt x="36" y="47"/>
                    </a:lnTo>
                    <a:lnTo>
                      <a:pt x="45" y="32"/>
                    </a:lnTo>
                    <a:lnTo>
                      <a:pt x="44" y="25"/>
                    </a:lnTo>
                    <a:lnTo>
                      <a:pt x="36" y="15"/>
                    </a:lnTo>
                    <a:lnTo>
                      <a:pt x="25" y="8"/>
                    </a:lnTo>
                    <a:lnTo>
                      <a:pt x="16" y="0"/>
                    </a:lnTo>
                    <a:lnTo>
                      <a:pt x="21" y="12"/>
                    </a:lnTo>
                  </a:path>
                </a:pathLst>
              </a:custGeom>
              <a:solidFill>
                <a:srgbClr val="9966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09" name="Freeform 40"/>
              <p:cNvSpPr>
                <a:spLocks/>
              </p:cNvSpPr>
              <p:nvPr/>
            </p:nvSpPr>
            <p:spPr bwMode="auto">
              <a:xfrm>
                <a:off x="3760" y="1536"/>
                <a:ext cx="47" cy="206"/>
              </a:xfrm>
              <a:custGeom>
                <a:avLst/>
                <a:gdLst>
                  <a:gd name="T0" fmla="*/ 22 w 47"/>
                  <a:gd name="T1" fmla="*/ 10 h 206"/>
                  <a:gd name="T2" fmla="*/ 27 w 47"/>
                  <a:gd name="T3" fmla="*/ 22 h 206"/>
                  <a:gd name="T4" fmla="*/ 26 w 47"/>
                  <a:gd name="T5" fmla="*/ 32 h 206"/>
                  <a:gd name="T6" fmla="*/ 19 w 47"/>
                  <a:gd name="T7" fmla="*/ 41 h 206"/>
                  <a:gd name="T8" fmla="*/ 8 w 47"/>
                  <a:gd name="T9" fmla="*/ 51 h 206"/>
                  <a:gd name="T10" fmla="*/ 3 w 47"/>
                  <a:gd name="T11" fmla="*/ 61 h 206"/>
                  <a:gd name="T12" fmla="*/ 0 w 47"/>
                  <a:gd name="T13" fmla="*/ 71 h 206"/>
                  <a:gd name="T14" fmla="*/ 6 w 47"/>
                  <a:gd name="T15" fmla="*/ 82 h 206"/>
                  <a:gd name="T16" fmla="*/ 17 w 47"/>
                  <a:gd name="T17" fmla="*/ 88 h 206"/>
                  <a:gd name="T18" fmla="*/ 22 w 47"/>
                  <a:gd name="T19" fmla="*/ 92 h 206"/>
                  <a:gd name="T20" fmla="*/ 19 w 47"/>
                  <a:gd name="T21" fmla="*/ 97 h 206"/>
                  <a:gd name="T22" fmla="*/ 8 w 47"/>
                  <a:gd name="T23" fmla="*/ 103 h 206"/>
                  <a:gd name="T24" fmla="*/ 1 w 47"/>
                  <a:gd name="T25" fmla="*/ 116 h 206"/>
                  <a:gd name="T26" fmla="*/ 0 w 47"/>
                  <a:gd name="T27" fmla="*/ 131 h 206"/>
                  <a:gd name="T28" fmla="*/ 7 w 47"/>
                  <a:gd name="T29" fmla="*/ 141 h 206"/>
                  <a:gd name="T30" fmla="*/ 18 w 47"/>
                  <a:gd name="T31" fmla="*/ 146 h 206"/>
                  <a:gd name="T32" fmla="*/ 22 w 47"/>
                  <a:gd name="T33" fmla="*/ 154 h 206"/>
                  <a:gd name="T34" fmla="*/ 17 w 47"/>
                  <a:gd name="T35" fmla="*/ 164 h 206"/>
                  <a:gd name="T36" fmla="*/ 10 w 47"/>
                  <a:gd name="T37" fmla="*/ 173 h 206"/>
                  <a:gd name="T38" fmla="*/ 3 w 47"/>
                  <a:gd name="T39" fmla="*/ 182 h 206"/>
                  <a:gd name="T40" fmla="*/ 3 w 47"/>
                  <a:gd name="T41" fmla="*/ 192 h 206"/>
                  <a:gd name="T42" fmla="*/ 17 w 47"/>
                  <a:gd name="T43" fmla="*/ 205 h 206"/>
                  <a:gd name="T44" fmla="*/ 15 w 47"/>
                  <a:gd name="T45" fmla="*/ 189 h 206"/>
                  <a:gd name="T46" fmla="*/ 24 w 47"/>
                  <a:gd name="T47" fmla="*/ 179 h 206"/>
                  <a:gd name="T48" fmla="*/ 36 w 47"/>
                  <a:gd name="T49" fmla="*/ 167 h 206"/>
                  <a:gd name="T50" fmla="*/ 42 w 47"/>
                  <a:gd name="T51" fmla="*/ 155 h 206"/>
                  <a:gd name="T52" fmla="*/ 38 w 47"/>
                  <a:gd name="T53" fmla="*/ 143 h 206"/>
                  <a:gd name="T54" fmla="*/ 27 w 47"/>
                  <a:gd name="T55" fmla="*/ 134 h 206"/>
                  <a:gd name="T56" fmla="*/ 22 w 47"/>
                  <a:gd name="T57" fmla="*/ 125 h 206"/>
                  <a:gd name="T58" fmla="*/ 20 w 47"/>
                  <a:gd name="T59" fmla="*/ 117 h 206"/>
                  <a:gd name="T60" fmla="*/ 26 w 47"/>
                  <a:gd name="T61" fmla="*/ 110 h 206"/>
                  <a:gd name="T62" fmla="*/ 36 w 47"/>
                  <a:gd name="T63" fmla="*/ 101 h 206"/>
                  <a:gd name="T64" fmla="*/ 39 w 47"/>
                  <a:gd name="T65" fmla="*/ 92 h 206"/>
                  <a:gd name="T66" fmla="*/ 37 w 47"/>
                  <a:gd name="T67" fmla="*/ 83 h 206"/>
                  <a:gd name="T68" fmla="*/ 27 w 47"/>
                  <a:gd name="T69" fmla="*/ 77 h 206"/>
                  <a:gd name="T70" fmla="*/ 20 w 47"/>
                  <a:gd name="T71" fmla="*/ 68 h 206"/>
                  <a:gd name="T72" fmla="*/ 22 w 47"/>
                  <a:gd name="T73" fmla="*/ 57 h 206"/>
                  <a:gd name="T74" fmla="*/ 29 w 47"/>
                  <a:gd name="T75" fmla="*/ 49 h 206"/>
                  <a:gd name="T76" fmla="*/ 37 w 47"/>
                  <a:gd name="T77" fmla="*/ 42 h 206"/>
                  <a:gd name="T78" fmla="*/ 46 w 47"/>
                  <a:gd name="T79" fmla="*/ 29 h 206"/>
                  <a:gd name="T80" fmla="*/ 45 w 47"/>
                  <a:gd name="T81" fmla="*/ 22 h 206"/>
                  <a:gd name="T82" fmla="*/ 37 w 47"/>
                  <a:gd name="T83" fmla="*/ 14 h 206"/>
                  <a:gd name="T84" fmla="*/ 26 w 47"/>
                  <a:gd name="T85" fmla="*/ 7 h 206"/>
                  <a:gd name="T86" fmla="*/ 17 w 47"/>
                  <a:gd name="T87" fmla="*/ 0 h 206"/>
                  <a:gd name="T88" fmla="*/ 22 w 47"/>
                  <a:gd name="T89" fmla="*/ 10 h 2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 h="206">
                    <a:moveTo>
                      <a:pt x="22" y="10"/>
                    </a:moveTo>
                    <a:lnTo>
                      <a:pt x="27" y="22"/>
                    </a:lnTo>
                    <a:lnTo>
                      <a:pt x="26" y="32"/>
                    </a:lnTo>
                    <a:lnTo>
                      <a:pt x="19" y="41"/>
                    </a:lnTo>
                    <a:lnTo>
                      <a:pt x="8" y="51"/>
                    </a:lnTo>
                    <a:lnTo>
                      <a:pt x="3" y="61"/>
                    </a:lnTo>
                    <a:lnTo>
                      <a:pt x="0" y="71"/>
                    </a:lnTo>
                    <a:lnTo>
                      <a:pt x="6" y="82"/>
                    </a:lnTo>
                    <a:lnTo>
                      <a:pt x="17" y="88"/>
                    </a:lnTo>
                    <a:lnTo>
                      <a:pt x="22" y="92"/>
                    </a:lnTo>
                    <a:lnTo>
                      <a:pt x="19" y="97"/>
                    </a:lnTo>
                    <a:lnTo>
                      <a:pt x="8" y="103"/>
                    </a:lnTo>
                    <a:lnTo>
                      <a:pt x="1" y="116"/>
                    </a:lnTo>
                    <a:lnTo>
                      <a:pt x="0" y="131"/>
                    </a:lnTo>
                    <a:lnTo>
                      <a:pt x="7" y="141"/>
                    </a:lnTo>
                    <a:lnTo>
                      <a:pt x="18" y="146"/>
                    </a:lnTo>
                    <a:lnTo>
                      <a:pt x="22" y="154"/>
                    </a:lnTo>
                    <a:lnTo>
                      <a:pt x="17" y="164"/>
                    </a:lnTo>
                    <a:lnTo>
                      <a:pt x="10" y="173"/>
                    </a:lnTo>
                    <a:lnTo>
                      <a:pt x="3" y="182"/>
                    </a:lnTo>
                    <a:lnTo>
                      <a:pt x="3" y="192"/>
                    </a:lnTo>
                    <a:lnTo>
                      <a:pt x="17" y="205"/>
                    </a:lnTo>
                    <a:lnTo>
                      <a:pt x="15" y="189"/>
                    </a:lnTo>
                    <a:lnTo>
                      <a:pt x="24" y="179"/>
                    </a:lnTo>
                    <a:lnTo>
                      <a:pt x="36" y="167"/>
                    </a:lnTo>
                    <a:lnTo>
                      <a:pt x="42" y="155"/>
                    </a:lnTo>
                    <a:lnTo>
                      <a:pt x="38" y="143"/>
                    </a:lnTo>
                    <a:lnTo>
                      <a:pt x="27" y="134"/>
                    </a:lnTo>
                    <a:lnTo>
                      <a:pt x="22" y="125"/>
                    </a:lnTo>
                    <a:lnTo>
                      <a:pt x="20" y="117"/>
                    </a:lnTo>
                    <a:lnTo>
                      <a:pt x="26" y="110"/>
                    </a:lnTo>
                    <a:lnTo>
                      <a:pt x="36" y="101"/>
                    </a:lnTo>
                    <a:lnTo>
                      <a:pt x="39" y="92"/>
                    </a:lnTo>
                    <a:lnTo>
                      <a:pt x="37" y="83"/>
                    </a:lnTo>
                    <a:lnTo>
                      <a:pt x="27" y="77"/>
                    </a:lnTo>
                    <a:lnTo>
                      <a:pt x="20" y="68"/>
                    </a:lnTo>
                    <a:lnTo>
                      <a:pt x="22" y="57"/>
                    </a:lnTo>
                    <a:lnTo>
                      <a:pt x="29" y="49"/>
                    </a:lnTo>
                    <a:lnTo>
                      <a:pt x="37" y="42"/>
                    </a:lnTo>
                    <a:lnTo>
                      <a:pt x="46" y="29"/>
                    </a:lnTo>
                    <a:lnTo>
                      <a:pt x="45" y="22"/>
                    </a:lnTo>
                    <a:lnTo>
                      <a:pt x="37" y="14"/>
                    </a:lnTo>
                    <a:lnTo>
                      <a:pt x="26" y="7"/>
                    </a:lnTo>
                    <a:lnTo>
                      <a:pt x="17" y="0"/>
                    </a:lnTo>
                    <a:lnTo>
                      <a:pt x="22" y="10"/>
                    </a:lnTo>
                  </a:path>
                </a:pathLst>
              </a:custGeom>
              <a:solidFill>
                <a:srgbClr val="9966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sp>
        <p:nvSpPr>
          <p:cNvPr id="78889" name="Text Box 41"/>
          <p:cNvSpPr txBox="1">
            <a:spLocks noChangeArrowheads="1"/>
          </p:cNvSpPr>
          <p:nvPr/>
        </p:nvSpPr>
        <p:spPr bwMode="auto">
          <a:xfrm>
            <a:off x="1643063" y="1411288"/>
            <a:ext cx="6837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dirty="0">
                <a:latin typeface="Comic Sans MS" pitchFamily="66" charset="0"/>
              </a:rPr>
              <a:t>Conjunto de las frecuencias de radiación electromagnética</a:t>
            </a:r>
            <a:r>
              <a:rPr lang="es-ES" b="1" dirty="0"/>
              <a:t>. </a:t>
            </a:r>
          </a:p>
        </p:txBody>
      </p:sp>
      <p:sp>
        <p:nvSpPr>
          <p:cNvPr id="40" name="39 Rectángulo"/>
          <p:cNvSpPr/>
          <p:nvPr/>
        </p:nvSpPr>
        <p:spPr>
          <a:xfrm>
            <a:off x="1744199" y="655968"/>
            <a:ext cx="5513048" cy="646331"/>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es-CO" sz="3600" b="1" dirty="0">
                <a:latin typeface="Comic Sans MS" pitchFamily="66" charset="0"/>
              </a:rPr>
              <a:t>FUENTE GENERADORA</a:t>
            </a:r>
            <a:endParaRPr lang="es-ES" sz="35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27671689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89"/>
                                        </p:tgtEl>
                                        <p:attrNameLst>
                                          <p:attrName>style.visibility</p:attrName>
                                        </p:attrNameLst>
                                      </p:cBhvr>
                                      <p:to>
                                        <p:strVal val="visible"/>
                                      </p:to>
                                    </p:set>
                                    <p:animEffect transition="in" filter="checkerboard(across)">
                                      <p:cBhvr>
                                        <p:cTn id="7" dur="500"/>
                                        <p:tgtEl>
                                          <p:spTgt spid="788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78853"/>
                                        </p:tgtEl>
                                        <p:attrNameLst>
                                          <p:attrName>style.visibility</p:attrName>
                                        </p:attrNameLst>
                                      </p:cBhvr>
                                      <p:to>
                                        <p:strVal val="visible"/>
                                      </p:to>
                                    </p:set>
                                    <p:animEffect transition="in" filter="strips(downLeft)">
                                      <p:cBhvr>
                                        <p:cTn id="12" dur="500"/>
                                        <p:tgtEl>
                                          <p:spTgt spid="788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endParaRPr lang="es-CO"/>
          </a:p>
        </p:txBody>
      </p:sp>
      <p:pic>
        <p:nvPicPr>
          <p:cNvPr id="2050" name="Picture 2" descr="C:\Users\KIKE\Desktop\SENA - SALUD OCUPACIONAL\COMPETENCIA MARCELA\FACTORES DE RIESGO FISICO\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33338"/>
            <a:ext cx="9229726" cy="692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621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332656"/>
            <a:ext cx="6667143" cy="1865144"/>
          </a:xfrm>
          <a:solidFill>
            <a:schemeClr val="accent4">
              <a:lumMod val="60000"/>
              <a:lumOff val="40000"/>
            </a:schemeClr>
          </a:solidFill>
        </p:spPr>
        <p:txBody>
          <a:bodyPr>
            <a:noAutofit/>
          </a:bodyPr>
          <a:lstStyle/>
          <a:p>
            <a:pPr marL="0" indent="0">
              <a:buNone/>
            </a:pPr>
            <a:r>
              <a:rPr lang="es-ES" sz="3600" dirty="0">
                <a:solidFill>
                  <a:schemeClr val="tx1"/>
                </a:solidFill>
                <a:latin typeface="Comic Sans MS" pitchFamily="66" charset="0"/>
                <a:cs typeface="Aharoni" pitchFamily="2" charset="-79"/>
              </a:rPr>
              <a:t>TÉCNICAS DE PROTECCIÓN CONTRA LA RADIACIÓN EXTERNA</a:t>
            </a:r>
            <a:endParaRPr lang="es-CO" sz="3600" dirty="0">
              <a:solidFill>
                <a:schemeClr val="tx1"/>
              </a:solidFill>
              <a:latin typeface="Comic Sans MS" pitchFamily="66" charset="0"/>
              <a:cs typeface="Aharoni" pitchFamily="2" charset="-79"/>
            </a:endParaRPr>
          </a:p>
        </p:txBody>
      </p:sp>
      <p:sp>
        <p:nvSpPr>
          <p:cNvPr id="3" name="2 Marcador de contenido"/>
          <p:cNvSpPr>
            <a:spLocks noGrp="1"/>
          </p:cNvSpPr>
          <p:nvPr>
            <p:ph idx="1"/>
          </p:nvPr>
        </p:nvSpPr>
        <p:spPr>
          <a:xfrm>
            <a:off x="755576" y="2442592"/>
            <a:ext cx="7416824" cy="3506688"/>
          </a:xfrm>
          <a:prstGeom prst="rect">
            <a:avLst/>
          </a:prstGeom>
          <a:solidFill>
            <a:schemeClr val="accent3">
              <a:lumMod val="60000"/>
              <a:lumOff val="40000"/>
            </a:schemeClr>
          </a:solidFill>
        </p:spPr>
        <p:txBody>
          <a:bodyPr/>
          <a:lstStyle/>
          <a:p>
            <a:pPr marL="0" indent="0" algn="just">
              <a:spcBef>
                <a:spcPct val="50000"/>
              </a:spcBef>
              <a:buNone/>
            </a:pPr>
            <a:r>
              <a:rPr lang="es-ES" sz="2400" dirty="0">
                <a:solidFill>
                  <a:schemeClr val="tx1"/>
                </a:solidFill>
                <a:latin typeface="Comic Sans MS" pitchFamily="66" charset="0"/>
              </a:rPr>
              <a:t>La protección contra la radiación se puede </a:t>
            </a:r>
            <a:r>
              <a:rPr lang="es-ES" sz="2400" dirty="0" smtClean="0">
                <a:solidFill>
                  <a:schemeClr val="tx1"/>
                </a:solidFill>
                <a:latin typeface="Comic Sans MS" pitchFamily="66" charset="0"/>
              </a:rPr>
              <a:t>logar </a:t>
            </a:r>
            <a:r>
              <a:rPr lang="es-ES" sz="2400" dirty="0">
                <a:solidFill>
                  <a:schemeClr val="tx1"/>
                </a:solidFill>
                <a:latin typeface="Comic Sans MS" pitchFamily="66" charset="0"/>
              </a:rPr>
              <a:t>con el uso de las siguientes técnicas:</a:t>
            </a:r>
          </a:p>
          <a:p>
            <a:pPr lvl="4" algn="just">
              <a:spcBef>
                <a:spcPct val="50000"/>
              </a:spcBef>
              <a:buFont typeface="Wingdings" pitchFamily="2" charset="2"/>
              <a:buChar char="Ø"/>
            </a:pPr>
            <a:r>
              <a:rPr lang="es-ES" sz="2400" dirty="0" smtClean="0">
                <a:solidFill>
                  <a:schemeClr val="tx1"/>
                </a:solidFill>
                <a:latin typeface="Comic Sans MS" pitchFamily="66" charset="0"/>
              </a:rPr>
              <a:t>Tiempo</a:t>
            </a:r>
            <a:endParaRPr lang="es-ES" sz="2400" dirty="0">
              <a:solidFill>
                <a:schemeClr val="tx1"/>
              </a:solidFill>
              <a:latin typeface="Comic Sans MS" pitchFamily="66" charset="0"/>
            </a:endParaRPr>
          </a:p>
          <a:p>
            <a:pPr lvl="4" algn="just">
              <a:spcBef>
                <a:spcPct val="50000"/>
              </a:spcBef>
              <a:buFont typeface="Wingdings" pitchFamily="2" charset="2"/>
              <a:buChar char="Ø"/>
            </a:pPr>
            <a:r>
              <a:rPr lang="es-ES" sz="2400" dirty="0">
                <a:solidFill>
                  <a:schemeClr val="tx1"/>
                </a:solidFill>
                <a:latin typeface="Comic Sans MS" pitchFamily="66" charset="0"/>
              </a:rPr>
              <a:t>Blindaje</a:t>
            </a:r>
          </a:p>
          <a:p>
            <a:pPr lvl="4" algn="just">
              <a:spcBef>
                <a:spcPct val="50000"/>
              </a:spcBef>
              <a:buFont typeface="Wingdings" pitchFamily="2" charset="2"/>
              <a:buChar char="Ø"/>
            </a:pPr>
            <a:r>
              <a:rPr lang="es-ES" sz="2400" dirty="0">
                <a:solidFill>
                  <a:schemeClr val="tx1"/>
                </a:solidFill>
                <a:latin typeface="Comic Sans MS" pitchFamily="66" charset="0"/>
              </a:rPr>
              <a:t>Distancia</a:t>
            </a:r>
          </a:p>
          <a:p>
            <a:pPr marL="0" indent="0">
              <a:buNone/>
            </a:pPr>
            <a:endParaRPr lang="es-CO" dirty="0"/>
          </a:p>
        </p:txBody>
      </p:sp>
    </p:spTree>
    <p:extLst>
      <p:ext uri="{BB962C8B-B14F-4D97-AF65-F5344CB8AC3E}">
        <p14:creationId xmlns:p14="http://schemas.microsoft.com/office/powerpoint/2010/main" val="2538392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endParaRPr lang="es-CO"/>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423863"/>
            <a:ext cx="8667750" cy="60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969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475094960"/>
              </p:ext>
            </p:extLst>
          </p:nvPr>
        </p:nvGraphicFramePr>
        <p:xfrm>
          <a:off x="251520" y="332656"/>
          <a:ext cx="820891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409034" y="404664"/>
            <a:ext cx="8282160" cy="1107996"/>
          </a:xfrm>
          <a:prstGeom prst="rect">
            <a:avLst/>
          </a:prstGeom>
          <a:noFill/>
        </p:spPr>
        <p:txBody>
          <a:bodyPr wrap="square" lIns="91440" tIns="45720" rIns="91440" bIns="45720">
            <a:spAutoFit/>
          </a:bodyPr>
          <a:lstStyle/>
          <a:p>
            <a:endParaRPr lang="es-CO" sz="2200" dirty="0" smtClean="0">
              <a:latin typeface="Comic Sans MS" pitchFamily="66" charset="0"/>
              <a:cs typeface="Arial" pitchFamily="34" charset="0"/>
            </a:endParaRPr>
          </a:p>
          <a:p>
            <a:r>
              <a:rPr lang="es-CO" sz="2200" dirty="0" smtClean="0">
                <a:latin typeface="Comic Sans MS" pitchFamily="66" charset="0"/>
                <a:cs typeface="Arial" pitchFamily="34" charset="0"/>
              </a:rPr>
              <a:t>Según </a:t>
            </a:r>
            <a:r>
              <a:rPr lang="es-CO" sz="2200" dirty="0">
                <a:latin typeface="Comic Sans MS" pitchFamily="66" charset="0"/>
                <a:cs typeface="Arial" pitchFamily="34" charset="0"/>
              </a:rPr>
              <a:t>las </a:t>
            </a:r>
            <a:r>
              <a:rPr lang="es-CO" sz="2200" b="1" dirty="0">
                <a:latin typeface="Comic Sans MS" pitchFamily="66" charset="0"/>
                <a:cs typeface="Arial" pitchFamily="34" charset="0"/>
              </a:rPr>
              <a:t>CONDICIONES LEGALES O CONTRACTUALES </a:t>
            </a:r>
            <a:r>
              <a:rPr lang="es-CO" sz="2200" dirty="0">
                <a:latin typeface="Comic Sans MS" pitchFamily="66" charset="0"/>
                <a:cs typeface="Arial" pitchFamily="34" charset="0"/>
              </a:rPr>
              <a:t>de quien se expone al riesgo, éstos pueden ser</a:t>
            </a:r>
            <a:r>
              <a:rPr lang="es-CO" sz="2200" dirty="0" smtClean="0">
                <a:latin typeface="Comic Sans MS" pitchFamily="66" charset="0"/>
                <a:cs typeface="Arial" pitchFamily="34" charset="0"/>
              </a:rPr>
              <a:t>:</a:t>
            </a:r>
            <a:endParaRPr lang="es-CO" sz="2200" dirty="0">
              <a:latin typeface="Comic Sans MS" pitchFamily="66" charset="0"/>
              <a:cs typeface="Arial" pitchFamily="34" charset="0"/>
            </a:endParaRPr>
          </a:p>
        </p:txBody>
      </p:sp>
    </p:spTree>
    <p:extLst>
      <p:ext uri="{BB962C8B-B14F-4D97-AF65-F5344CB8AC3E}">
        <p14:creationId xmlns:p14="http://schemas.microsoft.com/office/powerpoint/2010/main" val="5870220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endParaRPr lang="es-CO"/>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09588"/>
            <a:ext cx="8496300"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678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endParaRPr lang="es-CO"/>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457200"/>
            <a:ext cx="86201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790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36903" cy="1152128"/>
          </a:xfrm>
          <a:solidFill>
            <a:schemeClr val="accent6">
              <a:lumMod val="20000"/>
              <a:lumOff val="80000"/>
            </a:schemeClr>
          </a:solidFill>
        </p:spPr>
        <p:txBody>
          <a:bodyPr>
            <a:normAutofit fontScale="90000"/>
          </a:bodyPr>
          <a:lstStyle/>
          <a:p>
            <a:pPr marL="0" indent="0">
              <a:buNone/>
            </a:pPr>
            <a:r>
              <a:rPr lang="es-CO" sz="3200" dirty="0" smtClean="0">
                <a:solidFill>
                  <a:schemeClr val="tx1"/>
                </a:solidFill>
                <a:latin typeface="Comic Sans MS" pitchFamily="66" charset="0"/>
              </a:rPr>
              <a:t>QUIÉNES TIENEN EXPOSICIÓN OCUPACIONAL?</a:t>
            </a:r>
            <a:r>
              <a:rPr lang="es-CO" sz="3600" dirty="0"/>
              <a:t/>
            </a:r>
            <a:br>
              <a:rPr lang="es-CO" sz="3600" dirty="0"/>
            </a:br>
            <a:endParaRPr lang="es-CO" sz="3600" dirty="0"/>
          </a:p>
        </p:txBody>
      </p:sp>
      <p:sp>
        <p:nvSpPr>
          <p:cNvPr id="3" name="2 Marcador de contenido"/>
          <p:cNvSpPr>
            <a:spLocks noGrp="1"/>
          </p:cNvSpPr>
          <p:nvPr>
            <p:ph idx="1"/>
          </p:nvPr>
        </p:nvSpPr>
        <p:spPr>
          <a:xfrm>
            <a:off x="569996" y="1049823"/>
            <a:ext cx="4824536" cy="3960440"/>
          </a:xfrm>
        </p:spPr>
        <p:txBody>
          <a:bodyPr>
            <a:normAutofit/>
          </a:bodyPr>
          <a:lstStyle/>
          <a:p>
            <a:endParaRPr lang="es-CO" dirty="0">
              <a:solidFill>
                <a:schemeClr val="tx1"/>
              </a:solidFill>
            </a:endParaRPr>
          </a:p>
          <a:p>
            <a:pPr>
              <a:buFont typeface="Wingdings" pitchFamily="2" charset="2"/>
              <a:buChar char="v"/>
            </a:pPr>
            <a:r>
              <a:rPr lang="es-CO" dirty="0" smtClean="0">
                <a:solidFill>
                  <a:schemeClr val="tx1"/>
                </a:solidFill>
              </a:rPr>
              <a:t>Auxiliares </a:t>
            </a:r>
            <a:r>
              <a:rPr lang="es-CO" dirty="0">
                <a:solidFill>
                  <a:schemeClr val="tx1"/>
                </a:solidFill>
              </a:rPr>
              <a:t>y técnicos de rayos X, radioterapia, medicina nuclear.</a:t>
            </a:r>
          </a:p>
          <a:p>
            <a:pPr>
              <a:buFont typeface="Wingdings" pitchFamily="2" charset="2"/>
              <a:buChar char="v"/>
            </a:pPr>
            <a:r>
              <a:rPr lang="es-CO" dirty="0">
                <a:solidFill>
                  <a:schemeClr val="tx1"/>
                </a:solidFill>
              </a:rPr>
              <a:t>Auxiliares de odontología y odontólogos.</a:t>
            </a:r>
          </a:p>
          <a:p>
            <a:pPr>
              <a:buFont typeface="Wingdings" pitchFamily="2" charset="2"/>
              <a:buChar char="v"/>
            </a:pPr>
            <a:r>
              <a:rPr lang="es-CO" dirty="0">
                <a:solidFill>
                  <a:schemeClr val="tx1"/>
                </a:solidFill>
              </a:rPr>
              <a:t>Radiólogos.</a:t>
            </a:r>
          </a:p>
          <a:p>
            <a:pPr>
              <a:buFont typeface="Wingdings" pitchFamily="2" charset="2"/>
              <a:buChar char="v"/>
            </a:pPr>
            <a:r>
              <a:rPr lang="es-CO" dirty="0">
                <a:solidFill>
                  <a:schemeClr val="tx1"/>
                </a:solidFill>
              </a:rPr>
              <a:t>Auxiliar y personal de Enfermería.</a:t>
            </a:r>
          </a:p>
          <a:p>
            <a:pPr>
              <a:buFont typeface="Wingdings" pitchFamily="2" charset="2"/>
              <a:buChar char="v"/>
            </a:pPr>
            <a:r>
              <a:rPr lang="es-CO" dirty="0">
                <a:solidFill>
                  <a:schemeClr val="tx1"/>
                </a:solidFill>
              </a:rPr>
              <a:t>Mineros →uranio</a:t>
            </a:r>
          </a:p>
          <a:p>
            <a:pPr>
              <a:buFont typeface="Wingdings" pitchFamily="2" charset="2"/>
              <a:buChar char="v"/>
            </a:pPr>
            <a:r>
              <a:rPr lang="es-CO" dirty="0">
                <a:solidFill>
                  <a:schemeClr val="tx1"/>
                </a:solidFill>
              </a:rPr>
              <a:t>Veterinarios.</a:t>
            </a:r>
          </a:p>
          <a:p>
            <a:pPr marL="45720" indent="0">
              <a:buNone/>
            </a:pPr>
            <a:endParaRPr lang="es-CO"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700808"/>
            <a:ext cx="2511177" cy="193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764810"/>
            <a:ext cx="2362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144" y="3789040"/>
            <a:ext cx="2023457" cy="247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9009" y="4797152"/>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600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548680"/>
            <a:ext cx="6768752" cy="1440160"/>
          </a:xfrm>
          <a:solidFill>
            <a:schemeClr val="accent5">
              <a:lumMod val="60000"/>
              <a:lumOff val="40000"/>
            </a:schemeClr>
          </a:solidFill>
        </p:spPr>
        <p:txBody>
          <a:bodyPr/>
          <a:lstStyle/>
          <a:p>
            <a:pPr marL="0" indent="0">
              <a:buNone/>
            </a:pPr>
            <a:r>
              <a:rPr lang="es-CO" sz="4400" dirty="0" smtClean="0">
                <a:solidFill>
                  <a:schemeClr val="tx1"/>
                </a:solidFill>
                <a:latin typeface="Comic Sans MS" pitchFamily="66" charset="0"/>
              </a:rPr>
              <a:t>UNIDADES DE MEDIDA</a:t>
            </a:r>
            <a:endParaRPr lang="es-CO" sz="4400" dirty="0">
              <a:solidFill>
                <a:schemeClr val="tx1"/>
              </a:solidFill>
              <a:latin typeface="Comic Sans MS" pitchFamily="66" charset="0"/>
            </a:endParaRPr>
          </a:p>
        </p:txBody>
      </p:sp>
      <p:sp>
        <p:nvSpPr>
          <p:cNvPr id="3" name="2 Marcador de contenido"/>
          <p:cNvSpPr>
            <a:spLocks noGrp="1"/>
          </p:cNvSpPr>
          <p:nvPr>
            <p:ph idx="1"/>
          </p:nvPr>
        </p:nvSpPr>
        <p:spPr>
          <a:xfrm>
            <a:off x="1115616" y="2348880"/>
            <a:ext cx="6400800" cy="3672408"/>
          </a:xfrm>
          <a:solidFill>
            <a:schemeClr val="accent6">
              <a:lumMod val="20000"/>
              <a:lumOff val="80000"/>
            </a:schemeClr>
          </a:solidFill>
        </p:spPr>
        <p:txBody>
          <a:bodyPr>
            <a:normAutofit lnSpcReduction="10000"/>
          </a:bodyPr>
          <a:lstStyle/>
          <a:p>
            <a:endParaRPr lang="es-CO" dirty="0"/>
          </a:p>
          <a:p>
            <a:pPr>
              <a:buFont typeface="Wingdings" pitchFamily="2" charset="2"/>
              <a:buChar char="v"/>
            </a:pPr>
            <a:r>
              <a:rPr lang="es-CO" b="1" dirty="0" smtClean="0">
                <a:solidFill>
                  <a:schemeClr val="tx1"/>
                </a:solidFill>
              </a:rPr>
              <a:t>REM</a:t>
            </a:r>
          </a:p>
          <a:p>
            <a:pPr>
              <a:buFont typeface="Wingdings" pitchFamily="2" charset="2"/>
              <a:buChar char="v"/>
            </a:pPr>
            <a:r>
              <a:rPr lang="es-CO" b="1" dirty="0" smtClean="0">
                <a:solidFill>
                  <a:schemeClr val="tx1"/>
                </a:solidFill>
              </a:rPr>
              <a:t>RAD</a:t>
            </a:r>
          </a:p>
          <a:p>
            <a:pPr>
              <a:buFont typeface="Wingdings" pitchFamily="2" charset="2"/>
              <a:buChar char="v"/>
            </a:pPr>
            <a:r>
              <a:rPr lang="es-CO" b="1" dirty="0" smtClean="0">
                <a:solidFill>
                  <a:schemeClr val="tx1"/>
                </a:solidFill>
              </a:rPr>
              <a:t>REP</a:t>
            </a:r>
          </a:p>
          <a:p>
            <a:pPr>
              <a:buFont typeface="Wingdings" pitchFamily="2" charset="2"/>
              <a:buChar char="v"/>
            </a:pPr>
            <a:r>
              <a:rPr lang="es-CO" b="1" dirty="0" smtClean="0">
                <a:solidFill>
                  <a:schemeClr val="tx1"/>
                </a:solidFill>
              </a:rPr>
              <a:t>ROENTGEN</a:t>
            </a:r>
          </a:p>
          <a:p>
            <a:pPr>
              <a:buFont typeface="Wingdings" pitchFamily="2" charset="2"/>
              <a:buChar char="v"/>
            </a:pPr>
            <a:r>
              <a:rPr lang="es-CO" b="1" dirty="0" smtClean="0">
                <a:solidFill>
                  <a:schemeClr val="tx1"/>
                </a:solidFill>
              </a:rPr>
              <a:t>CURIE</a:t>
            </a:r>
          </a:p>
          <a:p>
            <a:pPr>
              <a:buFont typeface="Wingdings" pitchFamily="2" charset="2"/>
              <a:buChar char="v"/>
            </a:pPr>
            <a:r>
              <a:rPr lang="es-CO" b="1" dirty="0" smtClean="0">
                <a:solidFill>
                  <a:schemeClr val="tx1"/>
                </a:solidFill>
              </a:rPr>
              <a:t>Unidad </a:t>
            </a:r>
            <a:r>
              <a:rPr lang="es-CO" b="1" dirty="0">
                <a:solidFill>
                  <a:schemeClr val="tx1"/>
                </a:solidFill>
              </a:rPr>
              <a:t>Sievert(Sr o </a:t>
            </a:r>
            <a:r>
              <a:rPr lang="es-CO" b="1" dirty="0" smtClean="0">
                <a:solidFill>
                  <a:schemeClr val="tx1"/>
                </a:solidFill>
              </a:rPr>
              <a:t>Sv) </a:t>
            </a:r>
            <a:r>
              <a:rPr lang="es-CO" dirty="0" smtClean="0">
                <a:solidFill>
                  <a:schemeClr val="tx1"/>
                </a:solidFill>
              </a:rPr>
              <a:t>Sievert </a:t>
            </a:r>
            <a:r>
              <a:rPr lang="es-CO" dirty="0">
                <a:solidFill>
                  <a:schemeClr val="tx1"/>
                </a:solidFill>
              </a:rPr>
              <a:t>persona: es la unidad que se emplea cuando se desea expresar la exposición de grupos de personas o poblaciones.</a:t>
            </a:r>
          </a:p>
        </p:txBody>
      </p:sp>
    </p:spTree>
    <p:extLst>
      <p:ext uri="{BB962C8B-B14F-4D97-AF65-F5344CB8AC3E}">
        <p14:creationId xmlns:p14="http://schemas.microsoft.com/office/powerpoint/2010/main" val="3594763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Rectángulo"/>
          <p:cNvSpPr>
            <a:spLocks noChangeArrowheads="1"/>
          </p:cNvSpPr>
          <p:nvPr/>
        </p:nvSpPr>
        <p:spPr bwMode="auto">
          <a:xfrm>
            <a:off x="684213" y="2551113"/>
            <a:ext cx="7848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00100" lvl="1" indent="-342900">
              <a:buFont typeface="Arial" charset="0"/>
              <a:buChar char="•"/>
            </a:pPr>
            <a:r>
              <a:rPr lang="es-ES" sz="2400" dirty="0" smtClean="0">
                <a:latin typeface="Comic Sans MS" pitchFamily="66" charset="0"/>
              </a:rPr>
              <a:t>Es </a:t>
            </a:r>
            <a:r>
              <a:rPr lang="es-ES" sz="2400" dirty="0">
                <a:latin typeface="Comic Sans MS" pitchFamily="66" charset="0"/>
              </a:rPr>
              <a:t>necesario cuidarse de la exposición a los rayos solares.</a:t>
            </a:r>
          </a:p>
          <a:p>
            <a:pPr marL="800100" lvl="1" indent="-342900">
              <a:buFont typeface="Arial" charset="0"/>
              <a:buChar char="•"/>
            </a:pPr>
            <a:r>
              <a:rPr lang="es-ES" sz="2400" dirty="0">
                <a:latin typeface="Comic Sans MS" pitchFamily="66" charset="0"/>
              </a:rPr>
              <a:t>Usar ropa adecuada, preferentemente de algodón u otro material que permita una buena transpiración de la piel.</a:t>
            </a:r>
          </a:p>
          <a:p>
            <a:pPr marL="800100" lvl="1" indent="-342900">
              <a:buFont typeface="Arial" charset="0"/>
              <a:buChar char="•"/>
            </a:pPr>
            <a:r>
              <a:rPr lang="es-ES" sz="2400" dirty="0">
                <a:latin typeface="Comic Sans MS" pitchFamily="66" charset="0"/>
              </a:rPr>
              <a:t>Usar protección para los rayos solares (cremas </a:t>
            </a:r>
            <a:r>
              <a:rPr lang="es-ES" sz="2400" dirty="0" smtClean="0">
                <a:latin typeface="Comic Sans MS" pitchFamily="66" charset="0"/>
              </a:rPr>
              <a:t>protectoras)</a:t>
            </a:r>
            <a:endParaRPr lang="es-ES" sz="2400" dirty="0">
              <a:latin typeface="Comic Sans MS" pitchFamily="66" charset="0"/>
            </a:endParaRPr>
          </a:p>
          <a:p>
            <a:pPr marL="800100" lvl="1" indent="-342900">
              <a:buFont typeface="Arial" charset="0"/>
              <a:buChar char="•"/>
            </a:pPr>
            <a:endParaRPr lang="es-CO" sz="2400" dirty="0"/>
          </a:p>
        </p:txBody>
      </p:sp>
      <p:sp>
        <p:nvSpPr>
          <p:cNvPr id="3" name="2 Rectángulo"/>
          <p:cNvSpPr/>
          <p:nvPr/>
        </p:nvSpPr>
        <p:spPr>
          <a:xfrm>
            <a:off x="1425929" y="476672"/>
            <a:ext cx="6537367" cy="1200329"/>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es-CO" sz="3600" dirty="0">
                <a:latin typeface="Comic Sans MS" pitchFamily="66" charset="0"/>
              </a:rPr>
              <a:t>MEDIDAS DE PREVENCIÓN </a:t>
            </a:r>
          </a:p>
          <a:p>
            <a:pPr algn="ctr">
              <a:defRPr/>
            </a:pPr>
            <a:r>
              <a:rPr lang="es-CO" sz="3600" dirty="0">
                <a:latin typeface="Comic Sans MS" pitchFamily="66" charset="0"/>
              </a:rPr>
              <a:t>Y CONTROL</a:t>
            </a:r>
            <a:endParaRPr lang="es-E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34515436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endParaRPr lang="es-CO"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1" y="828674"/>
            <a:ext cx="9024943" cy="569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4335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sz="half" idx="1"/>
          </p:nvPr>
        </p:nvSpPr>
        <p:spPr>
          <a:xfrm>
            <a:off x="457200" y="1600200"/>
            <a:ext cx="4402832" cy="4277072"/>
          </a:xfrm>
          <a:solidFill>
            <a:schemeClr val="accent1">
              <a:lumMod val="40000"/>
              <a:lumOff val="60000"/>
            </a:schemeClr>
          </a:solidFill>
        </p:spPr>
        <p:txBody>
          <a:bodyPr>
            <a:normAutofit fontScale="92500"/>
          </a:bodyPr>
          <a:lstStyle/>
          <a:p>
            <a:pPr marL="45720" indent="0" eaLnBrk="1" hangingPunct="1">
              <a:lnSpc>
                <a:spcPct val="80000"/>
              </a:lnSpc>
              <a:buNone/>
            </a:pPr>
            <a:r>
              <a:rPr lang="es-ES" sz="2400" dirty="0" smtClean="0">
                <a:solidFill>
                  <a:schemeClr val="tx1"/>
                </a:solidFill>
                <a:latin typeface="Comic Sans MS" pitchFamily="66" charset="0"/>
              </a:rPr>
              <a:t>Se puede definir como cualquier movimiento que hace el cuerpo alrededor de un punto fijo.</a:t>
            </a:r>
          </a:p>
          <a:p>
            <a:pPr marL="45720" indent="0" eaLnBrk="1" hangingPunct="1">
              <a:lnSpc>
                <a:spcPct val="80000"/>
              </a:lnSpc>
              <a:buNone/>
            </a:pPr>
            <a:endParaRPr lang="es-ES" sz="2400" dirty="0" smtClean="0">
              <a:solidFill>
                <a:schemeClr val="tx1"/>
              </a:solidFill>
              <a:latin typeface="Comic Sans MS" pitchFamily="66" charset="0"/>
            </a:endParaRPr>
          </a:p>
          <a:p>
            <a:pPr marL="45720" indent="0" eaLnBrk="1" hangingPunct="1">
              <a:lnSpc>
                <a:spcPct val="80000"/>
              </a:lnSpc>
              <a:buNone/>
            </a:pPr>
            <a:r>
              <a:rPr lang="es-ES" sz="2400" dirty="0" smtClean="0">
                <a:solidFill>
                  <a:schemeClr val="tx1"/>
                </a:solidFill>
                <a:latin typeface="Comic Sans MS" pitchFamily="66" charset="0"/>
              </a:rPr>
              <a:t>El movimiento de un cuerpo en vibración tiene dos características la frecuencia y la intensidad.</a:t>
            </a:r>
          </a:p>
          <a:p>
            <a:pPr marL="45720" indent="0" eaLnBrk="1" hangingPunct="1">
              <a:lnSpc>
                <a:spcPct val="80000"/>
              </a:lnSpc>
              <a:buNone/>
            </a:pPr>
            <a:endParaRPr lang="es-ES" sz="2400" dirty="0" smtClean="0">
              <a:solidFill>
                <a:schemeClr val="tx1"/>
              </a:solidFill>
              <a:latin typeface="Comic Sans MS" pitchFamily="66" charset="0"/>
            </a:endParaRPr>
          </a:p>
          <a:p>
            <a:pPr marL="45720" indent="0" eaLnBrk="1" hangingPunct="1">
              <a:lnSpc>
                <a:spcPct val="80000"/>
              </a:lnSpc>
              <a:buNone/>
            </a:pPr>
            <a:r>
              <a:rPr lang="es-ES" sz="2400" b="1" u="sng" dirty="0" smtClean="0">
                <a:solidFill>
                  <a:schemeClr val="tx1"/>
                </a:solidFill>
                <a:latin typeface="Comic Sans MS" pitchFamily="66" charset="0"/>
              </a:rPr>
              <a:t>Frecuencia:</a:t>
            </a:r>
            <a:r>
              <a:rPr lang="es-ES" sz="2400" dirty="0" smtClean="0">
                <a:solidFill>
                  <a:schemeClr val="tx1"/>
                </a:solidFill>
                <a:latin typeface="Comic Sans MS" pitchFamily="66" charset="0"/>
              </a:rPr>
              <a:t> indicación de velocidad.</a:t>
            </a:r>
          </a:p>
          <a:p>
            <a:pPr marL="45720" indent="0" eaLnBrk="1" hangingPunct="1">
              <a:lnSpc>
                <a:spcPct val="80000"/>
              </a:lnSpc>
              <a:buNone/>
            </a:pPr>
            <a:r>
              <a:rPr lang="es-ES" sz="2400" b="1" u="sng" dirty="0" smtClean="0">
                <a:solidFill>
                  <a:schemeClr val="tx1"/>
                </a:solidFill>
                <a:latin typeface="Comic Sans MS" pitchFamily="66" charset="0"/>
              </a:rPr>
              <a:t>Intensidad: </a:t>
            </a:r>
            <a:r>
              <a:rPr lang="es-ES" sz="2400" dirty="0" smtClean="0">
                <a:solidFill>
                  <a:schemeClr val="tx1"/>
                </a:solidFill>
                <a:latin typeface="Comic Sans MS" pitchFamily="66" charset="0"/>
              </a:rPr>
              <a:t>amplitud de movimiento </a:t>
            </a:r>
          </a:p>
        </p:txBody>
      </p:sp>
      <p:pic>
        <p:nvPicPr>
          <p:cNvPr id="23557"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80063" y="1628775"/>
            <a:ext cx="2938462" cy="1577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9" descr="vibr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21163"/>
            <a:ext cx="20955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2543186" y="332656"/>
            <a:ext cx="4267515" cy="101566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s-E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rPr>
              <a:t>VIBRACIÓN</a:t>
            </a:r>
            <a:endParaRPr lang="es-E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endParaRPr>
          </a:p>
        </p:txBody>
      </p:sp>
    </p:spTree>
    <p:extLst>
      <p:ext uri="{BB962C8B-B14F-4D97-AF65-F5344CB8AC3E}">
        <p14:creationId xmlns:p14="http://schemas.microsoft.com/office/powerpoint/2010/main" val="19975885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7">
                                            <p:bg/>
                                          </p:spTgt>
                                        </p:tgtEl>
                                        <p:attrNameLst>
                                          <p:attrName>style.visibility</p:attrName>
                                        </p:attrNameLst>
                                      </p:cBhvr>
                                      <p:to>
                                        <p:strVal val="visible"/>
                                      </p:to>
                                    </p:set>
                                    <p:animEffect transition="in" filter="blinds(horizontal)">
                                      <p:cBhvr>
                                        <p:cTn id="12" dur="500"/>
                                        <p:tgtEl>
                                          <p:spTgt spid="1027">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7">
                                            <p:txEl>
                                              <p:pRg st="0" end="0"/>
                                            </p:txEl>
                                          </p:spTgt>
                                        </p:tgtEl>
                                        <p:attrNameLst>
                                          <p:attrName>style.visibility</p:attrName>
                                        </p:attrNameLst>
                                      </p:cBhvr>
                                      <p:to>
                                        <p:strVal val="visible"/>
                                      </p:to>
                                    </p:set>
                                    <p:animEffect transition="in" filter="blinds(horizontal)">
                                      <p:cBhvr>
                                        <p:cTn id="17" dur="500"/>
                                        <p:tgtEl>
                                          <p:spTgt spid="10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blinds(horizontal)">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blinds(horizontal)">
                                      <p:cBhvr>
                                        <p:cTn id="27" dur="500"/>
                                        <p:tgtEl>
                                          <p:spTgt spid="10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7">
                                            <p:txEl>
                                              <p:pRg st="5" end="5"/>
                                            </p:txEl>
                                          </p:spTgt>
                                        </p:tgtEl>
                                        <p:attrNameLst>
                                          <p:attrName>style.visibility</p:attrName>
                                        </p:attrNameLst>
                                      </p:cBhvr>
                                      <p:to>
                                        <p:strVal val="visible"/>
                                      </p:to>
                                    </p:set>
                                    <p:animEffect transition="in" filter="blinds(horizontal)">
                                      <p:cBhvr>
                                        <p:cTn id="32" dur="500"/>
                                        <p:tgtEl>
                                          <p:spTgt spid="1027">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blinds(horizontal)">
                                      <p:cBhvr>
                                        <p:cTn id="3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4579" name="Rectangle 3"/>
          <p:cNvSpPr>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4580"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13670" name="Rectangle 6"/>
          <p:cNvSpPr>
            <a:spLocks noChangeArrowheads="1"/>
          </p:cNvSpPr>
          <p:nvPr/>
        </p:nvSpPr>
        <p:spPr bwMode="auto">
          <a:xfrm>
            <a:off x="1036712" y="620688"/>
            <a:ext cx="5767536"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defRPr/>
            </a:pPr>
            <a:r>
              <a:rPr lang="es-ES_tradnl" sz="2800" b="1" dirty="0">
                <a:solidFill>
                  <a:schemeClr val="tx2"/>
                </a:solidFill>
                <a:effectLst>
                  <a:outerShdw blurRad="38100" dist="38100" dir="2700000" algn="tl">
                    <a:srgbClr val="000000"/>
                  </a:outerShdw>
                </a:effectLst>
                <a:latin typeface="Comic Sans MS" pitchFamily="66" charset="0"/>
              </a:rPr>
              <a:t>CLASES DE VIBRACIONES</a:t>
            </a:r>
          </a:p>
        </p:txBody>
      </p:sp>
      <p:sp>
        <p:nvSpPr>
          <p:cNvPr id="113671" name="Text Box 7"/>
          <p:cNvSpPr txBox="1">
            <a:spLocks noChangeArrowheads="1"/>
          </p:cNvSpPr>
          <p:nvPr/>
        </p:nvSpPr>
        <p:spPr bwMode="auto">
          <a:xfrm>
            <a:off x="1119394" y="1858963"/>
            <a:ext cx="23014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CO" sz="2400" b="1" dirty="0">
                <a:solidFill>
                  <a:schemeClr val="bg2">
                    <a:lumMod val="25000"/>
                  </a:schemeClr>
                </a:solidFill>
              </a:rPr>
              <a:t>DE MUY BAJA</a:t>
            </a:r>
          </a:p>
          <a:p>
            <a:pPr algn="ctr" eaLnBrk="1" hangingPunct="1"/>
            <a:r>
              <a:rPr lang="es-CO" sz="2400" b="1" dirty="0">
                <a:solidFill>
                  <a:schemeClr val="bg2">
                    <a:lumMod val="25000"/>
                  </a:schemeClr>
                </a:solidFill>
              </a:rPr>
              <a:t>FRECUENCIA</a:t>
            </a:r>
          </a:p>
          <a:p>
            <a:pPr algn="ctr" eaLnBrk="1" hangingPunct="1"/>
            <a:r>
              <a:rPr lang="es-CO" sz="2400" b="1" dirty="0">
                <a:solidFill>
                  <a:schemeClr val="bg2">
                    <a:lumMod val="25000"/>
                  </a:schemeClr>
                </a:solidFill>
              </a:rPr>
              <a:t>2H</a:t>
            </a:r>
            <a:r>
              <a:rPr lang="es-CO" sz="2400" b="1" baseline="-25000" dirty="0">
                <a:solidFill>
                  <a:schemeClr val="bg2">
                    <a:lumMod val="25000"/>
                  </a:schemeClr>
                </a:solidFill>
              </a:rPr>
              <a:t>Z</a:t>
            </a:r>
            <a:endParaRPr lang="es-CO" sz="2400" b="1" dirty="0">
              <a:solidFill>
                <a:schemeClr val="bg2">
                  <a:lumMod val="25000"/>
                </a:schemeClr>
              </a:solidFill>
            </a:endParaRPr>
          </a:p>
        </p:txBody>
      </p:sp>
      <p:sp>
        <p:nvSpPr>
          <p:cNvPr id="113672" name="Text Box 8"/>
          <p:cNvSpPr txBox="1">
            <a:spLocks noChangeArrowheads="1"/>
          </p:cNvSpPr>
          <p:nvPr/>
        </p:nvSpPr>
        <p:spPr bwMode="auto">
          <a:xfrm>
            <a:off x="4465638" y="1754188"/>
            <a:ext cx="3521075" cy="1244600"/>
          </a:xfrm>
          <a:prstGeom prst="rect">
            <a:avLst/>
          </a:prstGeom>
          <a:solidFill>
            <a:schemeClr val="tx1"/>
          </a:solidFill>
          <a:ln w="57150">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CO" sz="2400" b="1">
                <a:solidFill>
                  <a:schemeClr val="bg2"/>
                </a:solidFill>
              </a:rPr>
              <a:t>El movimiento de balanceo de trenes, barcos, aviones</a:t>
            </a:r>
          </a:p>
        </p:txBody>
      </p:sp>
      <p:sp>
        <p:nvSpPr>
          <p:cNvPr id="113673" name="AutoShape 9"/>
          <p:cNvSpPr>
            <a:spLocks noChangeArrowheads="1"/>
          </p:cNvSpPr>
          <p:nvPr/>
        </p:nvSpPr>
        <p:spPr bwMode="auto">
          <a:xfrm>
            <a:off x="3581400" y="2071688"/>
            <a:ext cx="685800" cy="762000"/>
          </a:xfrm>
          <a:prstGeom prst="rightArrow">
            <a:avLst>
              <a:gd name="adj1" fmla="val 50000"/>
              <a:gd name="adj2" fmla="val 25000"/>
            </a:avLst>
          </a:prstGeom>
          <a:solidFill>
            <a:schemeClr val="accent1"/>
          </a:solidFill>
          <a:ln w="12700">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13674" name="Text Box 10"/>
          <p:cNvSpPr txBox="1">
            <a:spLocks noChangeArrowheads="1"/>
          </p:cNvSpPr>
          <p:nvPr/>
        </p:nvSpPr>
        <p:spPr bwMode="auto">
          <a:xfrm>
            <a:off x="1163138" y="3375025"/>
            <a:ext cx="2204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CO" sz="2400" b="1" dirty="0">
                <a:solidFill>
                  <a:schemeClr val="bg2">
                    <a:lumMod val="25000"/>
                  </a:schemeClr>
                </a:solidFill>
              </a:rPr>
              <a:t>DE BAJA</a:t>
            </a:r>
          </a:p>
          <a:p>
            <a:pPr algn="ctr" eaLnBrk="1" hangingPunct="1"/>
            <a:r>
              <a:rPr lang="es-CO" sz="2400" b="1" dirty="0">
                <a:solidFill>
                  <a:schemeClr val="bg2">
                    <a:lumMod val="25000"/>
                  </a:schemeClr>
                </a:solidFill>
              </a:rPr>
              <a:t>FRECUENCIA</a:t>
            </a:r>
          </a:p>
          <a:p>
            <a:pPr algn="ctr" eaLnBrk="1" hangingPunct="1"/>
            <a:r>
              <a:rPr lang="es-CO" sz="2400" b="1" dirty="0">
                <a:solidFill>
                  <a:schemeClr val="bg2">
                    <a:lumMod val="25000"/>
                  </a:schemeClr>
                </a:solidFill>
              </a:rPr>
              <a:t>2 - 20 H</a:t>
            </a:r>
            <a:r>
              <a:rPr lang="es-CO" sz="2400" b="1" baseline="-25000" dirty="0">
                <a:solidFill>
                  <a:schemeClr val="bg2">
                    <a:lumMod val="25000"/>
                  </a:schemeClr>
                </a:solidFill>
              </a:rPr>
              <a:t>Z</a:t>
            </a:r>
            <a:endParaRPr lang="es-CO" sz="2400" b="1" dirty="0">
              <a:solidFill>
                <a:schemeClr val="bg2">
                  <a:lumMod val="25000"/>
                </a:schemeClr>
              </a:solidFill>
            </a:endParaRPr>
          </a:p>
        </p:txBody>
      </p:sp>
      <p:sp>
        <p:nvSpPr>
          <p:cNvPr id="113675" name="Text Box 11"/>
          <p:cNvSpPr txBox="1">
            <a:spLocks noChangeArrowheads="1"/>
          </p:cNvSpPr>
          <p:nvPr/>
        </p:nvSpPr>
        <p:spPr bwMode="auto">
          <a:xfrm>
            <a:off x="4460875" y="3141663"/>
            <a:ext cx="3521075" cy="1609725"/>
          </a:xfrm>
          <a:prstGeom prst="rect">
            <a:avLst/>
          </a:prstGeom>
          <a:solidFill>
            <a:schemeClr val="tx1"/>
          </a:solidFill>
          <a:ln w="57150">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CO" sz="2400" b="1" dirty="0">
                <a:solidFill>
                  <a:schemeClr val="bg2"/>
                </a:solidFill>
              </a:rPr>
              <a:t>Originadas por carretillas, elevadoras, </a:t>
            </a:r>
            <a:r>
              <a:rPr lang="es-CO" sz="2400" b="1" dirty="0" smtClean="0">
                <a:solidFill>
                  <a:schemeClr val="bg2"/>
                </a:solidFill>
              </a:rPr>
              <a:t>vehículos </a:t>
            </a:r>
            <a:r>
              <a:rPr lang="es-CO" sz="2400" b="1" dirty="0">
                <a:solidFill>
                  <a:schemeClr val="bg2"/>
                </a:solidFill>
              </a:rPr>
              <a:t>accionados por motor</a:t>
            </a:r>
          </a:p>
        </p:txBody>
      </p:sp>
      <p:sp>
        <p:nvSpPr>
          <p:cNvPr id="113676" name="AutoShape 12"/>
          <p:cNvSpPr>
            <a:spLocks noChangeArrowheads="1"/>
          </p:cNvSpPr>
          <p:nvPr/>
        </p:nvSpPr>
        <p:spPr bwMode="auto">
          <a:xfrm>
            <a:off x="3576638" y="3587750"/>
            <a:ext cx="685800" cy="762000"/>
          </a:xfrm>
          <a:prstGeom prst="rightArrow">
            <a:avLst>
              <a:gd name="adj1" fmla="val 50000"/>
              <a:gd name="adj2" fmla="val 25000"/>
            </a:avLst>
          </a:prstGeom>
          <a:solidFill>
            <a:schemeClr val="accent1"/>
          </a:solidFill>
          <a:ln w="12700">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13677" name="Text Box 13"/>
          <p:cNvSpPr txBox="1">
            <a:spLocks noChangeArrowheads="1"/>
          </p:cNvSpPr>
          <p:nvPr/>
        </p:nvSpPr>
        <p:spPr bwMode="auto">
          <a:xfrm>
            <a:off x="1202825" y="4991100"/>
            <a:ext cx="2204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CO" sz="2400" b="1" dirty="0">
                <a:solidFill>
                  <a:schemeClr val="bg2">
                    <a:lumMod val="25000"/>
                  </a:schemeClr>
                </a:solidFill>
              </a:rPr>
              <a:t>DE ALTA</a:t>
            </a:r>
          </a:p>
          <a:p>
            <a:pPr algn="ctr" eaLnBrk="1" hangingPunct="1"/>
            <a:r>
              <a:rPr lang="es-CO" sz="2400" b="1" dirty="0">
                <a:solidFill>
                  <a:schemeClr val="bg2">
                    <a:lumMod val="25000"/>
                  </a:schemeClr>
                </a:solidFill>
              </a:rPr>
              <a:t>FRECUENCIA</a:t>
            </a:r>
          </a:p>
          <a:p>
            <a:pPr algn="ctr" eaLnBrk="1" hangingPunct="1"/>
            <a:r>
              <a:rPr lang="es-CO" sz="2400" b="1" dirty="0">
                <a:solidFill>
                  <a:schemeClr val="bg2">
                    <a:lumMod val="25000"/>
                  </a:schemeClr>
                </a:solidFill>
              </a:rPr>
              <a:t>20 - 1000 H</a:t>
            </a:r>
            <a:r>
              <a:rPr lang="es-CO" sz="2400" b="1" baseline="-25000" dirty="0">
                <a:solidFill>
                  <a:schemeClr val="bg2">
                    <a:lumMod val="25000"/>
                  </a:schemeClr>
                </a:solidFill>
              </a:rPr>
              <a:t>Z</a:t>
            </a:r>
            <a:endParaRPr lang="es-CO" sz="2400" b="1" dirty="0">
              <a:solidFill>
                <a:schemeClr val="bg2">
                  <a:lumMod val="25000"/>
                </a:schemeClr>
              </a:solidFill>
            </a:endParaRPr>
          </a:p>
        </p:txBody>
      </p:sp>
      <p:sp>
        <p:nvSpPr>
          <p:cNvPr id="113678" name="Text Box 14"/>
          <p:cNvSpPr txBox="1">
            <a:spLocks noChangeArrowheads="1"/>
          </p:cNvSpPr>
          <p:nvPr/>
        </p:nvSpPr>
        <p:spPr bwMode="auto">
          <a:xfrm>
            <a:off x="4500563" y="4886325"/>
            <a:ext cx="3521075" cy="1609725"/>
          </a:xfrm>
          <a:prstGeom prst="rect">
            <a:avLst/>
          </a:prstGeom>
          <a:solidFill>
            <a:schemeClr val="tx1"/>
          </a:solidFill>
          <a:ln w="57150">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CO" sz="2400" b="1">
                <a:solidFill>
                  <a:schemeClr val="bg2"/>
                </a:solidFill>
              </a:rPr>
              <a:t>Máquinas neumáticas y rotativas, tales como martillos, moto-sierras picadores</a:t>
            </a:r>
          </a:p>
        </p:txBody>
      </p:sp>
      <p:sp>
        <p:nvSpPr>
          <p:cNvPr id="113679" name="AutoShape 15"/>
          <p:cNvSpPr>
            <a:spLocks noChangeArrowheads="1"/>
          </p:cNvSpPr>
          <p:nvPr/>
        </p:nvSpPr>
        <p:spPr bwMode="auto">
          <a:xfrm>
            <a:off x="3616325" y="5203825"/>
            <a:ext cx="685800" cy="762000"/>
          </a:xfrm>
          <a:prstGeom prst="rightArrow">
            <a:avLst>
              <a:gd name="adj1" fmla="val 50000"/>
              <a:gd name="adj2" fmla="val 25000"/>
            </a:avLst>
          </a:prstGeom>
          <a:solidFill>
            <a:schemeClr val="accent1"/>
          </a:solidFill>
          <a:ln w="12700">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Tree>
    <p:extLst>
      <p:ext uri="{BB962C8B-B14F-4D97-AF65-F5344CB8AC3E}">
        <p14:creationId xmlns:p14="http://schemas.microsoft.com/office/powerpoint/2010/main" val="12384012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70">
                                            <p:txEl>
                                              <p:pRg st="0" end="0"/>
                                            </p:txEl>
                                          </p:spTgt>
                                        </p:tgtEl>
                                        <p:attrNameLst>
                                          <p:attrName>style.visibility</p:attrName>
                                        </p:attrNameLst>
                                      </p:cBhvr>
                                      <p:to>
                                        <p:strVal val="visible"/>
                                      </p:to>
                                    </p:set>
                                    <p:anim calcmode="lin" valueType="num">
                                      <p:cBhvr additive="base">
                                        <p:cTn id="7" dur="500" fill="hold"/>
                                        <p:tgtEl>
                                          <p:spTgt spid="1136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36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3671"/>
                                        </p:tgtEl>
                                        <p:attrNameLst>
                                          <p:attrName>style.visibility</p:attrName>
                                        </p:attrNameLst>
                                      </p:cBhvr>
                                      <p:to>
                                        <p:strVal val="visible"/>
                                      </p:to>
                                    </p:set>
                                    <p:anim calcmode="lin" valueType="num">
                                      <p:cBhvr additive="base">
                                        <p:cTn id="13" dur="500" fill="hold"/>
                                        <p:tgtEl>
                                          <p:spTgt spid="113671"/>
                                        </p:tgtEl>
                                        <p:attrNameLst>
                                          <p:attrName>ppt_x</p:attrName>
                                        </p:attrNameLst>
                                      </p:cBhvr>
                                      <p:tavLst>
                                        <p:tav tm="0">
                                          <p:val>
                                            <p:strVal val="0-#ppt_w/2"/>
                                          </p:val>
                                        </p:tav>
                                        <p:tav tm="100000">
                                          <p:val>
                                            <p:strVal val="#ppt_x"/>
                                          </p:val>
                                        </p:tav>
                                      </p:tavLst>
                                    </p:anim>
                                    <p:anim calcmode="lin" valueType="num">
                                      <p:cBhvr additive="base">
                                        <p:cTn id="14" dur="500" fill="hold"/>
                                        <p:tgtEl>
                                          <p:spTgt spid="11367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3673"/>
                                        </p:tgtEl>
                                        <p:attrNameLst>
                                          <p:attrName>style.visibility</p:attrName>
                                        </p:attrNameLst>
                                      </p:cBhvr>
                                      <p:to>
                                        <p:strVal val="visible"/>
                                      </p:to>
                                    </p:set>
                                    <p:anim calcmode="lin" valueType="num">
                                      <p:cBhvr additive="base">
                                        <p:cTn id="19" dur="500" fill="hold"/>
                                        <p:tgtEl>
                                          <p:spTgt spid="113673"/>
                                        </p:tgtEl>
                                        <p:attrNameLst>
                                          <p:attrName>ppt_x</p:attrName>
                                        </p:attrNameLst>
                                      </p:cBhvr>
                                      <p:tavLst>
                                        <p:tav tm="0">
                                          <p:val>
                                            <p:strVal val="0-#ppt_w/2"/>
                                          </p:val>
                                        </p:tav>
                                        <p:tav tm="100000">
                                          <p:val>
                                            <p:strVal val="#ppt_x"/>
                                          </p:val>
                                        </p:tav>
                                      </p:tavLst>
                                    </p:anim>
                                    <p:anim calcmode="lin" valueType="num">
                                      <p:cBhvr additive="base">
                                        <p:cTn id="20" dur="500" fill="hold"/>
                                        <p:tgtEl>
                                          <p:spTgt spid="11367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3672"/>
                                        </p:tgtEl>
                                        <p:attrNameLst>
                                          <p:attrName>style.visibility</p:attrName>
                                        </p:attrNameLst>
                                      </p:cBhvr>
                                      <p:to>
                                        <p:strVal val="visible"/>
                                      </p:to>
                                    </p:set>
                                    <p:anim calcmode="lin" valueType="num">
                                      <p:cBhvr additive="base">
                                        <p:cTn id="25" dur="500" fill="hold"/>
                                        <p:tgtEl>
                                          <p:spTgt spid="113672"/>
                                        </p:tgtEl>
                                        <p:attrNameLst>
                                          <p:attrName>ppt_x</p:attrName>
                                        </p:attrNameLst>
                                      </p:cBhvr>
                                      <p:tavLst>
                                        <p:tav tm="0">
                                          <p:val>
                                            <p:strVal val="0-#ppt_w/2"/>
                                          </p:val>
                                        </p:tav>
                                        <p:tav tm="100000">
                                          <p:val>
                                            <p:strVal val="#ppt_x"/>
                                          </p:val>
                                        </p:tav>
                                      </p:tavLst>
                                    </p:anim>
                                    <p:anim calcmode="lin" valueType="num">
                                      <p:cBhvr additive="base">
                                        <p:cTn id="26" dur="500" fill="hold"/>
                                        <p:tgtEl>
                                          <p:spTgt spid="11367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3674"/>
                                        </p:tgtEl>
                                        <p:attrNameLst>
                                          <p:attrName>style.visibility</p:attrName>
                                        </p:attrNameLst>
                                      </p:cBhvr>
                                      <p:to>
                                        <p:strVal val="visible"/>
                                      </p:to>
                                    </p:set>
                                    <p:anim calcmode="lin" valueType="num">
                                      <p:cBhvr additive="base">
                                        <p:cTn id="31" dur="500" fill="hold"/>
                                        <p:tgtEl>
                                          <p:spTgt spid="113674"/>
                                        </p:tgtEl>
                                        <p:attrNameLst>
                                          <p:attrName>ppt_x</p:attrName>
                                        </p:attrNameLst>
                                      </p:cBhvr>
                                      <p:tavLst>
                                        <p:tav tm="0">
                                          <p:val>
                                            <p:strVal val="0-#ppt_w/2"/>
                                          </p:val>
                                        </p:tav>
                                        <p:tav tm="100000">
                                          <p:val>
                                            <p:strVal val="#ppt_x"/>
                                          </p:val>
                                        </p:tav>
                                      </p:tavLst>
                                    </p:anim>
                                    <p:anim calcmode="lin" valueType="num">
                                      <p:cBhvr additive="base">
                                        <p:cTn id="32" dur="500" fill="hold"/>
                                        <p:tgtEl>
                                          <p:spTgt spid="11367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3676"/>
                                        </p:tgtEl>
                                        <p:attrNameLst>
                                          <p:attrName>style.visibility</p:attrName>
                                        </p:attrNameLst>
                                      </p:cBhvr>
                                      <p:to>
                                        <p:strVal val="visible"/>
                                      </p:to>
                                    </p:set>
                                    <p:anim calcmode="lin" valueType="num">
                                      <p:cBhvr additive="base">
                                        <p:cTn id="37" dur="500" fill="hold"/>
                                        <p:tgtEl>
                                          <p:spTgt spid="113676"/>
                                        </p:tgtEl>
                                        <p:attrNameLst>
                                          <p:attrName>ppt_x</p:attrName>
                                        </p:attrNameLst>
                                      </p:cBhvr>
                                      <p:tavLst>
                                        <p:tav tm="0">
                                          <p:val>
                                            <p:strVal val="0-#ppt_w/2"/>
                                          </p:val>
                                        </p:tav>
                                        <p:tav tm="100000">
                                          <p:val>
                                            <p:strVal val="#ppt_x"/>
                                          </p:val>
                                        </p:tav>
                                      </p:tavLst>
                                    </p:anim>
                                    <p:anim calcmode="lin" valueType="num">
                                      <p:cBhvr additive="base">
                                        <p:cTn id="38" dur="500" fill="hold"/>
                                        <p:tgtEl>
                                          <p:spTgt spid="11367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3675"/>
                                        </p:tgtEl>
                                        <p:attrNameLst>
                                          <p:attrName>style.visibility</p:attrName>
                                        </p:attrNameLst>
                                      </p:cBhvr>
                                      <p:to>
                                        <p:strVal val="visible"/>
                                      </p:to>
                                    </p:set>
                                    <p:anim calcmode="lin" valueType="num">
                                      <p:cBhvr additive="base">
                                        <p:cTn id="43" dur="500" fill="hold"/>
                                        <p:tgtEl>
                                          <p:spTgt spid="113675"/>
                                        </p:tgtEl>
                                        <p:attrNameLst>
                                          <p:attrName>ppt_x</p:attrName>
                                        </p:attrNameLst>
                                      </p:cBhvr>
                                      <p:tavLst>
                                        <p:tav tm="0">
                                          <p:val>
                                            <p:strVal val="0-#ppt_w/2"/>
                                          </p:val>
                                        </p:tav>
                                        <p:tav tm="100000">
                                          <p:val>
                                            <p:strVal val="#ppt_x"/>
                                          </p:val>
                                        </p:tav>
                                      </p:tavLst>
                                    </p:anim>
                                    <p:anim calcmode="lin" valueType="num">
                                      <p:cBhvr additive="base">
                                        <p:cTn id="44" dur="500" fill="hold"/>
                                        <p:tgtEl>
                                          <p:spTgt spid="11367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3677"/>
                                        </p:tgtEl>
                                        <p:attrNameLst>
                                          <p:attrName>style.visibility</p:attrName>
                                        </p:attrNameLst>
                                      </p:cBhvr>
                                      <p:to>
                                        <p:strVal val="visible"/>
                                      </p:to>
                                    </p:set>
                                    <p:anim calcmode="lin" valueType="num">
                                      <p:cBhvr additive="base">
                                        <p:cTn id="49" dur="500" fill="hold"/>
                                        <p:tgtEl>
                                          <p:spTgt spid="113677"/>
                                        </p:tgtEl>
                                        <p:attrNameLst>
                                          <p:attrName>ppt_x</p:attrName>
                                        </p:attrNameLst>
                                      </p:cBhvr>
                                      <p:tavLst>
                                        <p:tav tm="0">
                                          <p:val>
                                            <p:strVal val="0-#ppt_w/2"/>
                                          </p:val>
                                        </p:tav>
                                        <p:tav tm="100000">
                                          <p:val>
                                            <p:strVal val="#ppt_x"/>
                                          </p:val>
                                        </p:tav>
                                      </p:tavLst>
                                    </p:anim>
                                    <p:anim calcmode="lin" valueType="num">
                                      <p:cBhvr additive="base">
                                        <p:cTn id="50" dur="500" fill="hold"/>
                                        <p:tgtEl>
                                          <p:spTgt spid="11367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3679"/>
                                        </p:tgtEl>
                                        <p:attrNameLst>
                                          <p:attrName>style.visibility</p:attrName>
                                        </p:attrNameLst>
                                      </p:cBhvr>
                                      <p:to>
                                        <p:strVal val="visible"/>
                                      </p:to>
                                    </p:set>
                                    <p:anim calcmode="lin" valueType="num">
                                      <p:cBhvr additive="base">
                                        <p:cTn id="55" dur="500" fill="hold"/>
                                        <p:tgtEl>
                                          <p:spTgt spid="113679"/>
                                        </p:tgtEl>
                                        <p:attrNameLst>
                                          <p:attrName>ppt_x</p:attrName>
                                        </p:attrNameLst>
                                      </p:cBhvr>
                                      <p:tavLst>
                                        <p:tav tm="0">
                                          <p:val>
                                            <p:strVal val="0-#ppt_w/2"/>
                                          </p:val>
                                        </p:tav>
                                        <p:tav tm="100000">
                                          <p:val>
                                            <p:strVal val="#ppt_x"/>
                                          </p:val>
                                        </p:tav>
                                      </p:tavLst>
                                    </p:anim>
                                    <p:anim calcmode="lin" valueType="num">
                                      <p:cBhvr additive="base">
                                        <p:cTn id="56" dur="500" fill="hold"/>
                                        <p:tgtEl>
                                          <p:spTgt spid="113679"/>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3678"/>
                                        </p:tgtEl>
                                        <p:attrNameLst>
                                          <p:attrName>style.visibility</p:attrName>
                                        </p:attrNameLst>
                                      </p:cBhvr>
                                      <p:to>
                                        <p:strVal val="visible"/>
                                      </p:to>
                                    </p:set>
                                    <p:anim calcmode="lin" valueType="num">
                                      <p:cBhvr additive="base">
                                        <p:cTn id="61" dur="500" fill="hold"/>
                                        <p:tgtEl>
                                          <p:spTgt spid="113678"/>
                                        </p:tgtEl>
                                        <p:attrNameLst>
                                          <p:attrName>ppt_x</p:attrName>
                                        </p:attrNameLst>
                                      </p:cBhvr>
                                      <p:tavLst>
                                        <p:tav tm="0">
                                          <p:val>
                                            <p:strVal val="0-#ppt_w/2"/>
                                          </p:val>
                                        </p:tav>
                                        <p:tav tm="100000">
                                          <p:val>
                                            <p:strVal val="#ppt_x"/>
                                          </p:val>
                                        </p:tav>
                                      </p:tavLst>
                                    </p:anim>
                                    <p:anim calcmode="lin" valueType="num">
                                      <p:cBhvr additive="base">
                                        <p:cTn id="62" dur="500" fill="hold"/>
                                        <p:tgtEl>
                                          <p:spTgt spid="1136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build="p" autoUpdateAnimBg="0"/>
      <p:bldP spid="113671" grpId="0" autoUpdateAnimBg="0"/>
      <p:bldP spid="113672" grpId="0" animBg="1" autoUpdateAnimBg="0"/>
      <p:bldP spid="113673" grpId="0" animBg="1"/>
      <p:bldP spid="113674" grpId="0" autoUpdateAnimBg="0"/>
      <p:bldP spid="113675" grpId="0" animBg="1" autoUpdateAnimBg="0"/>
      <p:bldP spid="113676" grpId="0" animBg="1"/>
      <p:bldP spid="113677" grpId="0" autoUpdateAnimBg="0"/>
      <p:bldP spid="113678" grpId="0" animBg="1" autoUpdateAnimBg="0"/>
      <p:bldP spid="11367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1187624" y="548680"/>
            <a:ext cx="6512511" cy="1143000"/>
          </a:xfrm>
          <a:solidFill>
            <a:schemeClr val="accent6">
              <a:lumMod val="40000"/>
              <a:lumOff val="60000"/>
            </a:schemeClr>
          </a:solidFill>
        </p:spPr>
        <p:txBody>
          <a:bodyPr>
            <a:normAutofit fontScale="90000"/>
          </a:bodyPr>
          <a:lstStyle/>
          <a:p>
            <a:pPr marL="0" indent="0">
              <a:buNone/>
            </a:pPr>
            <a:r>
              <a:rPr lang="es-AR" sz="2400" b="1" dirty="0" smtClean="0">
                <a:solidFill>
                  <a:schemeClr val="tx1"/>
                </a:solidFill>
                <a:latin typeface="Comic Sans MS" pitchFamily="66" charset="0"/>
              </a:rPr>
              <a:t>ESCALAS PARA LA VALORACION DE RIESGOS QUE GENEREN ENFERMEDADES PROFESIONALES</a:t>
            </a:r>
            <a:endParaRPr lang="es-AR" sz="2400" dirty="0" smtClean="0">
              <a:solidFill>
                <a:schemeClr val="tx1"/>
              </a:solidFill>
              <a:latin typeface="Comic Sans MS" pitchFamily="66" charset="0"/>
            </a:endParaRPr>
          </a:p>
        </p:txBody>
      </p:sp>
      <p:sp>
        <p:nvSpPr>
          <p:cNvPr id="25603" name="2 Marcador de contenido"/>
          <p:cNvSpPr>
            <a:spLocks noGrp="1"/>
          </p:cNvSpPr>
          <p:nvPr>
            <p:ph idx="1"/>
          </p:nvPr>
        </p:nvSpPr>
        <p:spPr>
          <a:xfrm>
            <a:off x="467544" y="1988840"/>
            <a:ext cx="8229600" cy="4389437"/>
          </a:xfrm>
          <a:prstGeom prst="rect">
            <a:avLst/>
          </a:prstGeom>
          <a:solidFill>
            <a:schemeClr val="accent3">
              <a:lumMod val="40000"/>
              <a:lumOff val="60000"/>
            </a:schemeClr>
          </a:solidFill>
        </p:spPr>
        <p:txBody>
          <a:bodyPr/>
          <a:lstStyle/>
          <a:p>
            <a:pPr marL="45720" indent="0">
              <a:buNone/>
            </a:pPr>
            <a:r>
              <a:rPr lang="es-AR" b="1" dirty="0" smtClean="0">
                <a:solidFill>
                  <a:schemeClr val="tx1"/>
                </a:solidFill>
                <a:latin typeface="Comic Sans MS" pitchFamily="66" charset="0"/>
              </a:rPr>
              <a:t>VIBRACIONES </a:t>
            </a:r>
          </a:p>
          <a:p>
            <a:endParaRPr lang="es-AR" b="1" dirty="0" smtClean="0">
              <a:solidFill>
                <a:schemeClr val="tx1"/>
              </a:solidFill>
              <a:latin typeface="Comic Sans MS" pitchFamily="66" charset="0"/>
            </a:endParaRPr>
          </a:p>
          <a:p>
            <a:pPr marL="45720" indent="0">
              <a:buNone/>
            </a:pPr>
            <a:r>
              <a:rPr lang="es-AR" b="1" dirty="0" smtClean="0">
                <a:solidFill>
                  <a:schemeClr val="tx1"/>
                </a:solidFill>
                <a:latin typeface="Comic Sans MS" pitchFamily="66" charset="0"/>
              </a:rPr>
              <a:t>ALTO</a:t>
            </a:r>
            <a:r>
              <a:rPr lang="es-AR" dirty="0" smtClean="0">
                <a:solidFill>
                  <a:schemeClr val="tx1"/>
                </a:solidFill>
                <a:latin typeface="Comic Sans MS" pitchFamily="66" charset="0"/>
              </a:rPr>
              <a:t> Percibir sensiblemente vibraciones en el puesto de trabajo. </a:t>
            </a:r>
          </a:p>
          <a:p>
            <a:pPr marL="45720" indent="0">
              <a:buNone/>
            </a:pPr>
            <a:endParaRPr lang="es-AR" dirty="0" smtClean="0">
              <a:solidFill>
                <a:schemeClr val="tx1"/>
              </a:solidFill>
              <a:latin typeface="Comic Sans MS" pitchFamily="66" charset="0"/>
            </a:endParaRPr>
          </a:p>
          <a:p>
            <a:pPr marL="45720" indent="0">
              <a:buNone/>
            </a:pPr>
            <a:r>
              <a:rPr lang="es-AR" b="1" dirty="0" smtClean="0">
                <a:solidFill>
                  <a:schemeClr val="tx1"/>
                </a:solidFill>
                <a:latin typeface="Comic Sans MS" pitchFamily="66" charset="0"/>
              </a:rPr>
              <a:t>MEDIO</a:t>
            </a:r>
            <a:r>
              <a:rPr lang="es-AR" dirty="0" smtClean="0">
                <a:solidFill>
                  <a:schemeClr val="tx1"/>
                </a:solidFill>
                <a:latin typeface="Comic Sans MS" pitchFamily="66" charset="0"/>
              </a:rPr>
              <a:t> Percibir moderadamente vibraciones en el puesto de trabajo. </a:t>
            </a:r>
          </a:p>
          <a:p>
            <a:endParaRPr lang="es-AR" dirty="0" smtClean="0">
              <a:solidFill>
                <a:schemeClr val="tx1"/>
              </a:solidFill>
              <a:latin typeface="Comic Sans MS" pitchFamily="66" charset="0"/>
            </a:endParaRPr>
          </a:p>
          <a:p>
            <a:pPr marL="45720" indent="0">
              <a:buNone/>
            </a:pPr>
            <a:r>
              <a:rPr lang="es-AR" b="1" dirty="0" smtClean="0">
                <a:solidFill>
                  <a:schemeClr val="tx1"/>
                </a:solidFill>
                <a:latin typeface="Comic Sans MS" pitchFamily="66" charset="0"/>
              </a:rPr>
              <a:t>BAJO</a:t>
            </a:r>
            <a:r>
              <a:rPr lang="es-AR" dirty="0" smtClean="0">
                <a:solidFill>
                  <a:schemeClr val="tx1"/>
                </a:solidFill>
                <a:latin typeface="Comic Sans MS" pitchFamily="66" charset="0"/>
              </a:rPr>
              <a:t> Existencia de vibraciones que no son percibidas</a:t>
            </a:r>
            <a:r>
              <a:rPr lang="es-AR" dirty="0" smtClean="0"/>
              <a:t>.</a:t>
            </a:r>
          </a:p>
        </p:txBody>
      </p:sp>
    </p:spTree>
    <p:extLst>
      <p:ext uri="{BB962C8B-B14F-4D97-AF65-F5344CB8AC3E}">
        <p14:creationId xmlns:p14="http://schemas.microsoft.com/office/powerpoint/2010/main" val="411980977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95536" y="1340768"/>
            <a:ext cx="5699125" cy="4464719"/>
          </a:xfrm>
          <a:prstGeom prst="rect">
            <a:avLst/>
          </a:prstGeom>
        </p:spPr>
        <p:txBody>
          <a:bodyPr/>
          <a:lstStyle/>
          <a:p>
            <a:pPr lvl="1" algn="just">
              <a:buFont typeface="Wingdings" pitchFamily="2" charset="2"/>
              <a:buChar char="Ø"/>
            </a:pPr>
            <a:r>
              <a:rPr lang="es-CO" dirty="0" smtClean="0">
                <a:latin typeface="Comic Sans MS" pitchFamily="66" charset="0"/>
              </a:rPr>
              <a:t>Se origina en la oscilación de equipos destinados a transporte, perforación.</a:t>
            </a:r>
          </a:p>
          <a:p>
            <a:pPr lvl="1" algn="just">
              <a:buFont typeface="Wingdings" pitchFamily="2" charset="2"/>
              <a:buChar char="Ø"/>
            </a:pPr>
            <a:endParaRPr lang="es-CO" sz="600" dirty="0" smtClean="0">
              <a:latin typeface="Comic Sans MS" pitchFamily="66" charset="0"/>
            </a:endParaRPr>
          </a:p>
          <a:p>
            <a:pPr lvl="1" algn="just">
              <a:buFont typeface="Wingdings" pitchFamily="2" charset="2"/>
              <a:buChar char="Ø"/>
            </a:pPr>
            <a:r>
              <a:rPr lang="es-CO" dirty="0" smtClean="0">
                <a:latin typeface="Comic Sans MS" pitchFamily="66" charset="0"/>
              </a:rPr>
              <a:t>Los movimientos rotatorios o alternativos, motores de combustión interna, superficies de rodadura de vehículos.</a:t>
            </a:r>
          </a:p>
          <a:p>
            <a:pPr lvl="1" algn="just">
              <a:buFont typeface="Wingdings" pitchFamily="2" charset="2"/>
              <a:buChar char="Ø"/>
            </a:pPr>
            <a:endParaRPr lang="es-CO" sz="600" dirty="0" smtClean="0">
              <a:latin typeface="Comic Sans MS" pitchFamily="66" charset="0"/>
            </a:endParaRPr>
          </a:p>
          <a:p>
            <a:pPr lvl="1" algn="just">
              <a:buFont typeface="Wingdings" pitchFamily="2" charset="2"/>
              <a:buChar char="Ø"/>
            </a:pPr>
            <a:r>
              <a:rPr lang="es-CO" dirty="0" smtClean="0">
                <a:latin typeface="Comic Sans MS" pitchFamily="66" charset="0"/>
              </a:rPr>
              <a:t>Vibración de estructuras.</a:t>
            </a:r>
          </a:p>
          <a:p>
            <a:pPr lvl="1" algn="just">
              <a:buFont typeface="Wingdings" pitchFamily="2" charset="2"/>
              <a:buChar char="Ø"/>
            </a:pPr>
            <a:endParaRPr lang="es-CO" sz="600" dirty="0" smtClean="0">
              <a:latin typeface="Comic Sans MS" pitchFamily="66" charset="0"/>
            </a:endParaRPr>
          </a:p>
          <a:p>
            <a:pPr lvl="1" algn="just">
              <a:buFont typeface="Wingdings" pitchFamily="2" charset="2"/>
              <a:buChar char="Ø"/>
            </a:pPr>
            <a:r>
              <a:rPr lang="es-CO" dirty="0" smtClean="0">
                <a:latin typeface="Comic Sans MS" pitchFamily="66" charset="0"/>
              </a:rPr>
              <a:t>Herramientas manuales eléctricas, neumáticas, hidráulicas y en general las asistidas mecánicamente y las que ocasionen golpes.</a:t>
            </a:r>
            <a:endParaRPr lang="es-CO" sz="1800" dirty="0" smtClean="0">
              <a:latin typeface="Comic Sans MS" pitchFamily="66" charset="0"/>
            </a:endParaRPr>
          </a:p>
          <a:p>
            <a:endParaRPr lang="es-ES" dirty="0" smtClean="0"/>
          </a:p>
        </p:txBody>
      </p:sp>
      <p:sp>
        <p:nvSpPr>
          <p:cNvPr id="7" name="3 Marcador de número de diapositiva"/>
          <p:cNvSpPr>
            <a:spLocks noGrp="1"/>
          </p:cNvSpPr>
          <p:nvPr>
            <p:ph type="sldNum" sz="quarter" idx="12"/>
          </p:nvPr>
        </p:nvSpPr>
        <p:spPr>
          <a:xfrm>
            <a:off x="457200" y="6356350"/>
            <a:ext cx="2133600" cy="365125"/>
          </a:xfrm>
        </p:spPr>
        <p:txBody>
          <a:bodyPr/>
          <a:lstStyle/>
          <a:p>
            <a:pPr algn="l">
              <a:defRPr/>
            </a:pPr>
            <a:fld id="{BDC160A9-882B-404D-A7CF-204F5E1FB8F6}" type="slidenum">
              <a:rPr lang="es-ES"/>
              <a:pPr algn="l">
                <a:defRPr/>
              </a:pPr>
              <a:t>49</a:t>
            </a:fld>
            <a:endParaRPr lang="es-ES"/>
          </a:p>
        </p:txBody>
      </p:sp>
      <p:pic>
        <p:nvPicPr>
          <p:cNvPr id="26628" name="Picture 4" descr="in0069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809625"/>
            <a:ext cx="2133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tn0133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275" y="2600325"/>
            <a:ext cx="14859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in0050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0" y="5257800"/>
            <a:ext cx="1358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1584659" y="332656"/>
            <a:ext cx="5513048" cy="646331"/>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es-CO" sz="3600" b="1" dirty="0">
                <a:latin typeface="Comic Sans MS" pitchFamily="66" charset="0"/>
              </a:rPr>
              <a:t>FUENTE GENERADORA</a:t>
            </a:r>
            <a:endParaRPr lang="es-ES" sz="35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19051288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332656"/>
            <a:ext cx="7272808" cy="1800200"/>
          </a:xfrm>
        </p:spPr>
        <p:txBody>
          <a:bodyPr/>
          <a:lstStyle/>
          <a:p>
            <a:pPr marL="0" indent="0" algn="ctr">
              <a:buNone/>
            </a:pPr>
            <a:r>
              <a:rPr lang="es-CO"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FACTORES DE RIESGO FISICO</a:t>
            </a:r>
            <a:endParaRPr lang="es-CO"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endParaRPr>
          </a:p>
        </p:txBody>
      </p:sp>
      <p:sp>
        <p:nvSpPr>
          <p:cNvPr id="3" name="2 Marcador de contenido"/>
          <p:cNvSpPr>
            <a:spLocks noGrp="1"/>
          </p:cNvSpPr>
          <p:nvPr>
            <p:ph idx="1"/>
          </p:nvPr>
        </p:nvSpPr>
        <p:spPr>
          <a:xfrm>
            <a:off x="899592" y="1988840"/>
            <a:ext cx="7344816" cy="4176464"/>
          </a:xfrm>
          <a:solidFill>
            <a:schemeClr val="accent6">
              <a:lumMod val="40000"/>
              <a:lumOff val="60000"/>
            </a:schemeClr>
          </a:solidFill>
          <a:ln w="38100">
            <a:solidFill>
              <a:schemeClr val="accent6">
                <a:lumMod val="75000"/>
              </a:schemeClr>
            </a:solidFill>
          </a:ln>
        </p:spPr>
        <p:txBody>
          <a:bodyPr>
            <a:normAutofit fontScale="77500" lnSpcReduction="20000"/>
          </a:bodyPr>
          <a:lstStyle/>
          <a:p>
            <a:pPr marL="0" indent="0">
              <a:buNone/>
            </a:pPr>
            <a:r>
              <a:rPr lang="es-CO" b="1" dirty="0" smtClean="0"/>
              <a:t/>
            </a:r>
            <a:br>
              <a:rPr lang="es-CO" b="1" dirty="0" smtClean="0"/>
            </a:br>
            <a:r>
              <a:rPr lang="es-CO" dirty="0" smtClean="0"/>
              <a:t/>
            </a:r>
            <a:br>
              <a:rPr lang="es-CO" dirty="0" smtClean="0"/>
            </a:br>
            <a:r>
              <a:rPr lang="es-CO" sz="2300" dirty="0">
                <a:solidFill>
                  <a:schemeClr val="tx1"/>
                </a:solidFill>
                <a:latin typeface="Comic Sans MS" pitchFamily="66" charset="0"/>
              </a:rPr>
              <a:t>Son todos aquellos factores ambientales que dependen de las propiedades físicas de los cuerpos tales como</a:t>
            </a:r>
            <a:r>
              <a:rPr lang="es-CO" sz="2300" dirty="0" smtClean="0">
                <a:solidFill>
                  <a:schemeClr val="tx1"/>
                </a:solidFill>
                <a:latin typeface="Comic Sans MS" pitchFamily="66" charset="0"/>
              </a:rPr>
              <a:t>:</a:t>
            </a:r>
          </a:p>
          <a:p>
            <a:pPr marL="342900" indent="-342900">
              <a:buFont typeface="Wingdings" pitchFamily="2" charset="2"/>
              <a:buChar char="v"/>
            </a:pPr>
            <a:r>
              <a:rPr lang="es-CO" sz="2300" b="1" dirty="0" smtClean="0">
                <a:solidFill>
                  <a:schemeClr val="tx1"/>
                </a:solidFill>
                <a:latin typeface="Comic Sans MS" pitchFamily="66" charset="0"/>
              </a:rPr>
              <a:t>Ruido</a:t>
            </a:r>
          </a:p>
          <a:p>
            <a:pPr marL="342900" indent="-342900">
              <a:buFont typeface="Wingdings" pitchFamily="2" charset="2"/>
              <a:buChar char="v"/>
            </a:pPr>
            <a:r>
              <a:rPr lang="es-CO" sz="2300" b="1" dirty="0" smtClean="0">
                <a:solidFill>
                  <a:schemeClr val="tx1"/>
                </a:solidFill>
                <a:latin typeface="Comic Sans MS" pitchFamily="66" charset="0"/>
              </a:rPr>
              <a:t>Temperaturas Extremas</a:t>
            </a:r>
          </a:p>
          <a:p>
            <a:pPr marL="342900" indent="-342900">
              <a:buFont typeface="Wingdings" pitchFamily="2" charset="2"/>
              <a:buChar char="v"/>
            </a:pPr>
            <a:r>
              <a:rPr lang="es-CO" sz="2300" b="1" dirty="0" smtClean="0">
                <a:solidFill>
                  <a:schemeClr val="tx1"/>
                </a:solidFill>
                <a:latin typeface="Comic Sans MS" pitchFamily="66" charset="0"/>
              </a:rPr>
              <a:t>Ventilación</a:t>
            </a:r>
          </a:p>
          <a:p>
            <a:pPr marL="342900" indent="-342900">
              <a:buFont typeface="Wingdings" pitchFamily="2" charset="2"/>
              <a:buChar char="v"/>
            </a:pPr>
            <a:r>
              <a:rPr lang="es-CO" sz="2300" b="1" dirty="0" smtClean="0">
                <a:solidFill>
                  <a:schemeClr val="tx1"/>
                </a:solidFill>
                <a:latin typeface="Comic Sans MS" pitchFamily="66" charset="0"/>
              </a:rPr>
              <a:t>Iluminación</a:t>
            </a:r>
          </a:p>
          <a:p>
            <a:pPr marL="342900" indent="-342900">
              <a:buFont typeface="Wingdings" pitchFamily="2" charset="2"/>
              <a:buChar char="v"/>
            </a:pPr>
            <a:r>
              <a:rPr lang="es-CO" sz="2300" b="1" dirty="0" smtClean="0">
                <a:solidFill>
                  <a:schemeClr val="tx1"/>
                </a:solidFill>
                <a:latin typeface="Comic Sans MS" pitchFamily="66" charset="0"/>
              </a:rPr>
              <a:t>Radiación</a:t>
            </a:r>
          </a:p>
          <a:p>
            <a:pPr marL="342900" indent="-342900">
              <a:buFont typeface="Wingdings" pitchFamily="2" charset="2"/>
              <a:buChar char="v"/>
            </a:pPr>
            <a:r>
              <a:rPr lang="es-CO" sz="2300" b="1" dirty="0" smtClean="0">
                <a:solidFill>
                  <a:schemeClr val="tx1"/>
                </a:solidFill>
                <a:latin typeface="Comic Sans MS" pitchFamily="66" charset="0"/>
              </a:rPr>
              <a:t>Vibración</a:t>
            </a:r>
          </a:p>
          <a:p>
            <a:pPr marL="0" indent="0">
              <a:buNone/>
            </a:pPr>
            <a:r>
              <a:rPr lang="es-CO" sz="2300" dirty="0" smtClean="0">
                <a:solidFill>
                  <a:schemeClr val="tx1"/>
                </a:solidFill>
                <a:latin typeface="Comic Sans MS" pitchFamily="66" charset="0"/>
              </a:rPr>
              <a:t/>
            </a:r>
            <a:br>
              <a:rPr lang="es-CO" sz="2300" dirty="0" smtClean="0">
                <a:solidFill>
                  <a:schemeClr val="tx1"/>
                </a:solidFill>
                <a:latin typeface="Comic Sans MS" pitchFamily="66" charset="0"/>
              </a:rPr>
            </a:br>
            <a:r>
              <a:rPr lang="es-CO" sz="2300" dirty="0">
                <a:solidFill>
                  <a:schemeClr val="tx1"/>
                </a:solidFill>
                <a:latin typeface="Comic Sans MS" pitchFamily="66" charset="0"/>
              </a:rPr>
              <a:t>Que actúan sobre el trabajador y que pueden producir efectos nocivos, de acuerdo con la </a:t>
            </a:r>
            <a:r>
              <a:rPr lang="es-CO" sz="2300" dirty="0" smtClean="0">
                <a:solidFill>
                  <a:schemeClr val="tx1"/>
                </a:solidFill>
                <a:latin typeface="Comic Sans MS" pitchFamily="66" charset="0"/>
              </a:rPr>
              <a:t>intensidad, exposición </a:t>
            </a:r>
            <a:r>
              <a:rPr lang="es-CO" sz="2300" dirty="0">
                <a:solidFill>
                  <a:schemeClr val="tx1"/>
                </a:solidFill>
                <a:latin typeface="Comic Sans MS" pitchFamily="66" charset="0"/>
              </a:rPr>
              <a:t>y concentración de los mismos.</a:t>
            </a:r>
          </a:p>
          <a:p>
            <a:pPr marL="0" indent="0">
              <a:buNone/>
            </a:pPr>
            <a:endParaRPr lang="es-CO" dirty="0"/>
          </a:p>
        </p:txBody>
      </p:sp>
    </p:spTree>
    <p:extLst>
      <p:ext uri="{BB962C8B-B14F-4D97-AF65-F5344CB8AC3E}">
        <p14:creationId xmlns:p14="http://schemas.microsoft.com/office/powerpoint/2010/main" val="27206342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20688" y="476672"/>
            <a:ext cx="8229600" cy="1143000"/>
          </a:xfrm>
          <a:solidFill>
            <a:schemeClr val="tx2">
              <a:lumMod val="20000"/>
              <a:lumOff val="80000"/>
            </a:schemeClr>
          </a:solidFill>
        </p:spPr>
        <p:txBody>
          <a:bodyPr/>
          <a:lstStyle/>
          <a:p>
            <a:pPr marL="0" indent="0">
              <a:buNone/>
            </a:pPr>
            <a:r>
              <a:rPr lang="en-US" sz="3600" b="1" dirty="0" smtClean="0">
                <a:solidFill>
                  <a:schemeClr val="bg1"/>
                </a:solidFill>
                <a:latin typeface="Comic Sans MS" pitchFamily="66" charset="0"/>
              </a:rPr>
              <a:t>CLASES DE VIBRACIONES</a:t>
            </a:r>
            <a:endParaRPr lang="es-ES" sz="3600" b="1" dirty="0" smtClean="0">
              <a:solidFill>
                <a:schemeClr val="bg1"/>
              </a:solidFill>
              <a:latin typeface="Comic Sans MS" pitchFamily="66" charset="0"/>
            </a:endParaRPr>
          </a:p>
        </p:txBody>
      </p:sp>
      <p:sp>
        <p:nvSpPr>
          <p:cNvPr id="27652" name="Rectangle 3"/>
          <p:cNvSpPr>
            <a:spLocks noGrp="1" noChangeArrowheads="1"/>
          </p:cNvSpPr>
          <p:nvPr>
            <p:ph idx="1"/>
          </p:nvPr>
        </p:nvSpPr>
        <p:spPr>
          <a:xfrm>
            <a:off x="395536" y="2060848"/>
            <a:ext cx="4930775" cy="4030389"/>
          </a:xfrm>
          <a:prstGeom prst="rect">
            <a:avLst/>
          </a:prstGeom>
        </p:spPr>
        <p:txBody>
          <a:bodyPr/>
          <a:lstStyle/>
          <a:p>
            <a:pPr algn="just">
              <a:buFontTx/>
              <a:buNone/>
            </a:pPr>
            <a:r>
              <a:rPr lang="es-CO" dirty="0" smtClean="0">
                <a:solidFill>
                  <a:schemeClr val="tx1"/>
                </a:solidFill>
              </a:rPr>
              <a:t>Las Vibraciones se dividen en dos grandes grupos: </a:t>
            </a:r>
          </a:p>
          <a:p>
            <a:pPr algn="just">
              <a:buFontTx/>
              <a:buNone/>
            </a:pPr>
            <a:endParaRPr lang="es-CO" dirty="0" smtClean="0">
              <a:solidFill>
                <a:schemeClr val="tx1"/>
              </a:solidFill>
            </a:endParaRPr>
          </a:p>
          <a:p>
            <a:pPr algn="just">
              <a:buFont typeface="Wingdings" pitchFamily="2" charset="2"/>
              <a:buChar char="Ø"/>
            </a:pPr>
            <a:r>
              <a:rPr lang="es-CO" dirty="0" smtClean="0">
                <a:solidFill>
                  <a:schemeClr val="tx1"/>
                </a:solidFill>
              </a:rPr>
              <a:t>vibraciones mano brazo</a:t>
            </a:r>
          </a:p>
          <a:p>
            <a:pPr algn="just">
              <a:buFont typeface="Wingdings" pitchFamily="2" charset="2"/>
              <a:buNone/>
            </a:pPr>
            <a:r>
              <a:rPr lang="es-CO" dirty="0" smtClean="0">
                <a:solidFill>
                  <a:schemeClr val="tx1"/>
                </a:solidFill>
              </a:rPr>
              <a:t> </a:t>
            </a:r>
          </a:p>
          <a:p>
            <a:pPr algn="just">
              <a:buFont typeface="Wingdings" pitchFamily="2" charset="2"/>
              <a:buChar char="Ø"/>
            </a:pPr>
            <a:r>
              <a:rPr lang="es-CO" dirty="0" smtClean="0">
                <a:solidFill>
                  <a:schemeClr val="tx1"/>
                </a:solidFill>
              </a:rPr>
              <a:t>vibraciones globales de todo el cuerpo</a:t>
            </a:r>
            <a:endParaRPr lang="en-US" dirty="0" smtClean="0">
              <a:solidFill>
                <a:schemeClr val="tx1"/>
              </a:solidFill>
            </a:endParaRPr>
          </a:p>
          <a:p>
            <a:pPr marL="45720" indent="0">
              <a:buNone/>
            </a:pPr>
            <a:endParaRPr lang="es-ES" dirty="0" smtClean="0"/>
          </a:p>
        </p:txBody>
      </p:sp>
      <p:sp>
        <p:nvSpPr>
          <p:cNvPr id="5" name="3 Marcador de número de diapositiva"/>
          <p:cNvSpPr>
            <a:spLocks noGrp="1"/>
          </p:cNvSpPr>
          <p:nvPr>
            <p:ph type="sldNum" sz="quarter" idx="12"/>
          </p:nvPr>
        </p:nvSpPr>
        <p:spPr>
          <a:xfrm>
            <a:off x="457200" y="6356350"/>
            <a:ext cx="2133600" cy="365125"/>
          </a:xfrm>
        </p:spPr>
        <p:txBody>
          <a:bodyPr/>
          <a:lstStyle/>
          <a:p>
            <a:pPr algn="l">
              <a:defRPr/>
            </a:pPr>
            <a:fld id="{43E778A0-4EBB-49CE-AAF7-8D0FF8D44671}" type="slidenum">
              <a:rPr lang="es-ES"/>
              <a:pPr algn="l">
                <a:defRPr/>
              </a:pPr>
              <a:t>50</a:t>
            </a:fld>
            <a:endParaRPr lang="es-ES"/>
          </a:p>
        </p:txBody>
      </p:sp>
      <p:pic>
        <p:nvPicPr>
          <p:cNvPr id="2765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575" y="2660650"/>
            <a:ext cx="30289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10" descr="http://www.alfamontacargas.com/imagenes/montacargas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508500"/>
            <a:ext cx="2849562"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43670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29659"/>
            <a:ext cx="7200799" cy="823077"/>
          </a:xfrm>
        </p:spPr>
        <p:txBody>
          <a:bodyPr/>
          <a:lstStyle/>
          <a:p>
            <a:pPr marL="0" indent="0" algn="ctr">
              <a:buNone/>
            </a:pPr>
            <a:r>
              <a:rPr lang="es-CO" sz="4000" dirty="0" smtClean="0">
                <a:latin typeface="Comic Sans MS" pitchFamily="66" charset="0"/>
              </a:rPr>
              <a:t>EFECTOS FISICOS</a:t>
            </a:r>
            <a:endParaRPr lang="es-CO" sz="4000" dirty="0">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40768"/>
            <a:ext cx="6840760" cy="533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5242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989138"/>
            <a:ext cx="4178300" cy="3240062"/>
          </a:xfrm>
          <a:prstGeom prst="rect">
            <a:avLst/>
          </a:prstGeom>
          <a:solidFill>
            <a:schemeClr val="accent5">
              <a:lumMod val="40000"/>
              <a:lumOff val="60000"/>
            </a:schemeClr>
          </a:solidFill>
        </p:spPr>
        <p:txBody>
          <a:bodyPr/>
          <a:lstStyle/>
          <a:p>
            <a:pPr algn="just">
              <a:buFont typeface="Wingdings" pitchFamily="2" charset="2"/>
              <a:buNone/>
            </a:pPr>
            <a:endParaRPr lang="es-CO" sz="2400" dirty="0" smtClean="0">
              <a:solidFill>
                <a:schemeClr val="tx1"/>
              </a:solidFill>
              <a:latin typeface="Comic Sans MS" pitchFamily="66" charset="0"/>
              <a:ea typeface="Arial Unicode MS" pitchFamily="34" charset="-128"/>
              <a:cs typeface="Arial Unicode MS" pitchFamily="34" charset="-128"/>
            </a:endParaRPr>
          </a:p>
          <a:p>
            <a:pPr algn="just">
              <a:buFont typeface="Wingdings" pitchFamily="2" charset="2"/>
              <a:buNone/>
            </a:pPr>
            <a:r>
              <a:rPr lang="es-CO" sz="2400" dirty="0" smtClean="0">
                <a:solidFill>
                  <a:schemeClr val="tx1"/>
                </a:solidFill>
                <a:latin typeface="Comic Sans MS" pitchFamily="66" charset="0"/>
                <a:ea typeface="Arial Unicode MS" pitchFamily="34" charset="-128"/>
                <a:cs typeface="Arial Unicode MS" pitchFamily="34" charset="-128"/>
              </a:rPr>
              <a:t>Su </a:t>
            </a:r>
            <a:r>
              <a:rPr lang="es-CO" dirty="0" smtClean="0">
                <a:solidFill>
                  <a:schemeClr val="tx1"/>
                </a:solidFill>
                <a:latin typeface="Comic Sans MS" pitchFamily="66" charset="0"/>
                <a:ea typeface="Arial Unicode MS" pitchFamily="34" charset="-128"/>
                <a:cs typeface="Arial Unicode MS" pitchFamily="34" charset="-128"/>
              </a:rPr>
              <a:t>valoración se hace por instrumentos de medida, conocidos como vibrómetros que contienen en su interior unos filtros de medición para mano-brazo o por cuerpo entero. </a:t>
            </a:r>
          </a:p>
          <a:p>
            <a:pPr>
              <a:lnSpc>
                <a:spcPct val="120000"/>
              </a:lnSpc>
              <a:buFontTx/>
              <a:buNone/>
            </a:pPr>
            <a:endParaRPr lang="es-ES" dirty="0" smtClean="0"/>
          </a:p>
        </p:txBody>
      </p:sp>
      <p:sp>
        <p:nvSpPr>
          <p:cNvPr id="7" name="3 Marcador de número de diapositiva"/>
          <p:cNvSpPr>
            <a:spLocks noGrp="1"/>
          </p:cNvSpPr>
          <p:nvPr>
            <p:ph type="sldNum" sz="quarter" idx="12"/>
          </p:nvPr>
        </p:nvSpPr>
        <p:spPr>
          <a:xfrm>
            <a:off x="457200" y="6356350"/>
            <a:ext cx="2133600" cy="365125"/>
          </a:xfrm>
        </p:spPr>
        <p:txBody>
          <a:bodyPr/>
          <a:lstStyle/>
          <a:p>
            <a:pPr algn="l">
              <a:defRPr/>
            </a:pPr>
            <a:fld id="{E3B3247E-9EA1-4270-82A8-64F4F841767B}" type="slidenum">
              <a:rPr lang="es-ES"/>
              <a:pPr algn="l">
                <a:defRPr/>
              </a:pPr>
              <a:t>52</a:t>
            </a:fld>
            <a:endParaRPr lang="es-ES"/>
          </a:p>
        </p:txBody>
      </p:sp>
      <p:sp>
        <p:nvSpPr>
          <p:cNvPr id="31748" name="Rectangle 5"/>
          <p:cNvSpPr>
            <a:spLocks noChangeArrowheads="1"/>
          </p:cNvSpPr>
          <p:nvPr/>
        </p:nvSpPr>
        <p:spPr bwMode="auto">
          <a:xfrm>
            <a:off x="323850" y="1125538"/>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sz="2000" b="1"/>
          </a:p>
        </p:txBody>
      </p:sp>
      <p:sp>
        <p:nvSpPr>
          <p:cNvPr id="31749" name="Rectangle 7"/>
          <p:cNvSpPr>
            <a:spLocks noChangeArrowheads="1"/>
          </p:cNvSpPr>
          <p:nvPr/>
        </p:nvSpPr>
        <p:spPr bwMode="auto">
          <a:xfrm>
            <a:off x="1260057" y="999193"/>
            <a:ext cx="6947736" cy="523220"/>
          </a:xfrm>
          <a:prstGeom prst="rect">
            <a:avLst/>
          </a:prstGeom>
          <a:solidFill>
            <a:schemeClr val="accent1">
              <a:lumMod val="40000"/>
              <a:lumOff val="60000"/>
            </a:schemeClr>
          </a:solidFill>
          <a:ln>
            <a:noFill/>
          </a:ln>
          <a:effectLst/>
          <a:extLst/>
        </p:spPr>
        <p:txBody>
          <a:bodyPr wrap="none">
            <a:spAutoFit/>
          </a:bodyPr>
          <a:lstStyle/>
          <a:p>
            <a:r>
              <a:rPr lang="es-CO" sz="2800" b="1" dirty="0">
                <a:latin typeface="Comic Sans MS" pitchFamily="66" charset="0"/>
              </a:rPr>
              <a:t>VALORACIÓN DE LAS VIBRACIONES</a:t>
            </a:r>
            <a:endParaRPr lang="es-ES" sz="2800" b="1" dirty="0">
              <a:latin typeface="Comic Sans MS" pitchFamily="66" charset="0"/>
            </a:endParaRPr>
          </a:p>
        </p:txBody>
      </p:sp>
      <p:pic>
        <p:nvPicPr>
          <p:cNvPr id="31750" name="Picture 8" descr="Vb-8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44824"/>
            <a:ext cx="2519363"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67033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57200" y="1935163"/>
            <a:ext cx="8229600" cy="4389437"/>
          </a:xfrm>
          <a:prstGeom prst="rect">
            <a:avLst/>
          </a:prstGeom>
        </p:spPr>
        <p:txBody>
          <a:bodyPr/>
          <a:lstStyle/>
          <a:p>
            <a:pPr algn="just">
              <a:lnSpc>
                <a:spcPct val="90000"/>
              </a:lnSpc>
              <a:buFont typeface="Wingdings" pitchFamily="2" charset="2"/>
              <a:buChar char="v"/>
            </a:pPr>
            <a:endParaRPr lang="es-CO" sz="2000" dirty="0" smtClean="0">
              <a:solidFill>
                <a:schemeClr val="tx1"/>
              </a:solidFill>
              <a:latin typeface="Comic Sans MS" pitchFamily="66" charset="0"/>
            </a:endParaRPr>
          </a:p>
          <a:p>
            <a:pPr algn="just">
              <a:lnSpc>
                <a:spcPct val="90000"/>
              </a:lnSpc>
              <a:buFont typeface="Wingdings" pitchFamily="2" charset="2"/>
              <a:buChar char="v"/>
            </a:pPr>
            <a:r>
              <a:rPr lang="es-CO" sz="2000" dirty="0" smtClean="0">
                <a:solidFill>
                  <a:schemeClr val="tx1"/>
                </a:solidFill>
                <a:latin typeface="Comic Sans MS" pitchFamily="66" charset="0"/>
              </a:rPr>
              <a:t>Evitar la generación de vibraciones ocasionadas por desgaste de superficies, rodamientos desgastados o averiados, giro de ejes, desbalanceo dinámico de piezas de giro, entre otras.</a:t>
            </a:r>
          </a:p>
          <a:p>
            <a:pPr algn="just">
              <a:lnSpc>
                <a:spcPct val="90000"/>
              </a:lnSpc>
              <a:buFont typeface="Wingdings" pitchFamily="2" charset="2"/>
              <a:buChar char="v"/>
            </a:pPr>
            <a:endParaRPr lang="es-CO" sz="900" dirty="0" smtClean="0">
              <a:solidFill>
                <a:schemeClr val="tx1"/>
              </a:solidFill>
              <a:latin typeface="Comic Sans MS" pitchFamily="66" charset="0"/>
            </a:endParaRPr>
          </a:p>
          <a:p>
            <a:pPr algn="just">
              <a:lnSpc>
                <a:spcPct val="90000"/>
              </a:lnSpc>
              <a:buFont typeface="Wingdings" pitchFamily="2" charset="2"/>
              <a:buChar char="v"/>
            </a:pPr>
            <a:r>
              <a:rPr lang="es-CO" sz="2000" dirty="0" smtClean="0">
                <a:solidFill>
                  <a:schemeClr val="tx1"/>
                </a:solidFill>
                <a:latin typeface="Comic Sans MS" pitchFamily="66" charset="0"/>
              </a:rPr>
              <a:t>Diseño ergonómico de las herramientas.</a:t>
            </a:r>
          </a:p>
          <a:p>
            <a:pPr algn="just">
              <a:lnSpc>
                <a:spcPct val="90000"/>
              </a:lnSpc>
              <a:buFont typeface="Wingdings" pitchFamily="2" charset="2"/>
              <a:buChar char="v"/>
            </a:pPr>
            <a:endParaRPr lang="es-CO" sz="900" dirty="0" smtClean="0">
              <a:solidFill>
                <a:schemeClr val="tx1"/>
              </a:solidFill>
              <a:latin typeface="Comic Sans MS" pitchFamily="66" charset="0"/>
            </a:endParaRPr>
          </a:p>
          <a:p>
            <a:pPr algn="just">
              <a:lnSpc>
                <a:spcPct val="90000"/>
              </a:lnSpc>
              <a:buFont typeface="Wingdings" pitchFamily="2" charset="2"/>
              <a:buChar char="v"/>
            </a:pPr>
            <a:r>
              <a:rPr lang="es-CO" sz="2000" dirty="0" smtClean="0">
                <a:solidFill>
                  <a:schemeClr val="tx1"/>
                </a:solidFill>
                <a:latin typeface="Comic Sans MS" pitchFamily="66" charset="0"/>
              </a:rPr>
              <a:t>Adquirir herramientas y equipos de vibración reducida.</a:t>
            </a:r>
          </a:p>
          <a:p>
            <a:pPr algn="just">
              <a:lnSpc>
                <a:spcPct val="90000"/>
              </a:lnSpc>
              <a:buFont typeface="Wingdings" pitchFamily="2" charset="2"/>
              <a:buChar char="v"/>
            </a:pPr>
            <a:endParaRPr lang="es-CO" sz="900" dirty="0" smtClean="0">
              <a:solidFill>
                <a:schemeClr val="tx1"/>
              </a:solidFill>
              <a:latin typeface="Comic Sans MS" pitchFamily="66" charset="0"/>
            </a:endParaRPr>
          </a:p>
          <a:p>
            <a:pPr algn="just">
              <a:lnSpc>
                <a:spcPct val="90000"/>
              </a:lnSpc>
              <a:buFont typeface="Wingdings" pitchFamily="2" charset="2"/>
              <a:buChar char="v"/>
            </a:pPr>
            <a:r>
              <a:rPr lang="es-CO" sz="2000" dirty="0" smtClean="0">
                <a:solidFill>
                  <a:schemeClr val="tx1"/>
                </a:solidFill>
                <a:latin typeface="Comic Sans MS" pitchFamily="66" charset="0"/>
              </a:rPr>
              <a:t>Mandos o controles a distancia o de control remoto.</a:t>
            </a:r>
          </a:p>
          <a:p>
            <a:pPr algn="just">
              <a:lnSpc>
                <a:spcPct val="90000"/>
              </a:lnSpc>
              <a:buFont typeface="Wingdings" pitchFamily="2" charset="2"/>
              <a:buChar char="v"/>
            </a:pPr>
            <a:endParaRPr lang="es-CO" sz="900" dirty="0" smtClean="0">
              <a:solidFill>
                <a:schemeClr val="tx1"/>
              </a:solidFill>
              <a:latin typeface="Comic Sans MS" pitchFamily="66" charset="0"/>
            </a:endParaRPr>
          </a:p>
          <a:p>
            <a:pPr algn="just">
              <a:lnSpc>
                <a:spcPct val="90000"/>
              </a:lnSpc>
              <a:buFont typeface="Wingdings" pitchFamily="2" charset="2"/>
              <a:buChar char="v"/>
            </a:pPr>
            <a:r>
              <a:rPr lang="es-CO" sz="2000" dirty="0" smtClean="0">
                <a:solidFill>
                  <a:schemeClr val="tx1"/>
                </a:solidFill>
                <a:latin typeface="Comic Sans MS" pitchFamily="66" charset="0"/>
              </a:rPr>
              <a:t>Sistema de suspensión de vehículos, en buen estado.</a:t>
            </a:r>
          </a:p>
          <a:p>
            <a:pPr algn="just">
              <a:lnSpc>
                <a:spcPct val="90000"/>
              </a:lnSpc>
              <a:buFont typeface="Wingdings" pitchFamily="2" charset="2"/>
              <a:buChar char="v"/>
            </a:pPr>
            <a:endParaRPr lang="es-CO" sz="900" b="1" dirty="0" smtClean="0"/>
          </a:p>
          <a:p>
            <a:pPr>
              <a:lnSpc>
                <a:spcPct val="90000"/>
              </a:lnSpc>
              <a:buFontTx/>
              <a:buNone/>
            </a:pPr>
            <a:endParaRPr lang="es-ES" sz="2000" dirty="0" smtClean="0"/>
          </a:p>
        </p:txBody>
      </p:sp>
      <p:sp>
        <p:nvSpPr>
          <p:cNvPr id="4" name="3 Marcador de número de diapositiva"/>
          <p:cNvSpPr>
            <a:spLocks noGrp="1"/>
          </p:cNvSpPr>
          <p:nvPr>
            <p:ph type="sldNum" sz="quarter" idx="12"/>
          </p:nvPr>
        </p:nvSpPr>
        <p:spPr>
          <a:xfrm>
            <a:off x="457200" y="6356350"/>
            <a:ext cx="2133600" cy="365125"/>
          </a:xfrm>
        </p:spPr>
        <p:txBody>
          <a:bodyPr/>
          <a:lstStyle/>
          <a:p>
            <a:pPr algn="l">
              <a:defRPr/>
            </a:pPr>
            <a:fld id="{1A3D0B22-2C1A-4FDE-BACC-B83B446CBE88}" type="slidenum">
              <a:rPr lang="es-ES"/>
              <a:pPr algn="l">
                <a:defRPr/>
              </a:pPr>
              <a:t>53</a:t>
            </a:fld>
            <a:endParaRPr lang="es-ES"/>
          </a:p>
        </p:txBody>
      </p:sp>
      <p:sp>
        <p:nvSpPr>
          <p:cNvPr id="6" name="5 Rectángulo"/>
          <p:cNvSpPr/>
          <p:nvPr/>
        </p:nvSpPr>
        <p:spPr>
          <a:xfrm>
            <a:off x="1676799" y="476672"/>
            <a:ext cx="6035627" cy="1077218"/>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es-CO" sz="3200" b="1" dirty="0">
                <a:latin typeface="Comic Sans MS" pitchFamily="66" charset="0"/>
              </a:rPr>
              <a:t>MEDIDAS DE PREVENCIÓN </a:t>
            </a:r>
          </a:p>
          <a:p>
            <a:pPr algn="ctr">
              <a:defRPr/>
            </a:pPr>
            <a:r>
              <a:rPr lang="es-CO" sz="3200" b="1" dirty="0">
                <a:latin typeface="Comic Sans MS" pitchFamily="66" charset="0"/>
              </a:rPr>
              <a:t>Y CONTROL</a:t>
            </a:r>
            <a:endParaRPr lang="es-E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35402239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32656"/>
            <a:ext cx="7272808" cy="648072"/>
          </a:xfrm>
        </p:spPr>
        <p:txBody>
          <a:bodyPr/>
          <a:lstStyle/>
          <a:p>
            <a:pPr marL="0" indent="0" algn="ctr">
              <a:buNone/>
            </a:pPr>
            <a:r>
              <a:rPr lang="es-CO" sz="3600" dirty="0" smtClean="0">
                <a:latin typeface="Comic Sans MS" pitchFamily="66" charset="0"/>
              </a:rPr>
              <a:t>LEGISLACION</a:t>
            </a:r>
            <a:endParaRPr lang="es-CO" sz="3600" dirty="0">
              <a:latin typeface="Comic Sans MS" pitchFamily="66" charset="0"/>
            </a:endParaRPr>
          </a:p>
        </p:txBody>
      </p:sp>
      <p:sp>
        <p:nvSpPr>
          <p:cNvPr id="3" name="2 Marcador de contenido"/>
          <p:cNvSpPr>
            <a:spLocks noGrp="1"/>
          </p:cNvSpPr>
          <p:nvPr>
            <p:ph idx="1"/>
          </p:nvPr>
        </p:nvSpPr>
        <p:spPr>
          <a:xfrm>
            <a:off x="899592" y="1052736"/>
            <a:ext cx="7416824" cy="5688632"/>
          </a:xfrm>
        </p:spPr>
        <p:txBody>
          <a:bodyPr>
            <a:noAutofit/>
          </a:bodyPr>
          <a:lstStyle/>
          <a:p>
            <a:pPr marL="45720" indent="0" algn="ctr">
              <a:buNone/>
            </a:pPr>
            <a:r>
              <a:rPr lang="es-CO" sz="1600" dirty="0">
                <a:solidFill>
                  <a:schemeClr val="tx1"/>
                </a:solidFill>
                <a:latin typeface="Comic Sans MS" pitchFamily="66" charset="0"/>
              </a:rPr>
              <a:t/>
            </a:r>
            <a:br>
              <a:rPr lang="es-CO" sz="1600" dirty="0">
                <a:solidFill>
                  <a:schemeClr val="tx1"/>
                </a:solidFill>
                <a:latin typeface="Comic Sans MS" pitchFamily="66" charset="0"/>
              </a:rPr>
            </a:br>
            <a:r>
              <a:rPr lang="es-CO" sz="1600" b="1" dirty="0" smtClean="0">
                <a:solidFill>
                  <a:schemeClr val="tx1"/>
                </a:solidFill>
                <a:latin typeface="Comic Sans MS" pitchFamily="66" charset="0"/>
              </a:rPr>
              <a:t>Ley </a:t>
            </a:r>
            <a:r>
              <a:rPr lang="es-CO" sz="1600" b="1" dirty="0">
                <a:solidFill>
                  <a:schemeClr val="tx1"/>
                </a:solidFill>
                <a:latin typeface="Comic Sans MS" pitchFamily="66" charset="0"/>
              </a:rPr>
              <a:t>9 de 1979</a:t>
            </a:r>
            <a:r>
              <a:rPr lang="es-CO" sz="1600" dirty="0">
                <a:solidFill>
                  <a:schemeClr val="tx1"/>
                </a:solidFill>
                <a:latin typeface="Comic Sans MS" pitchFamily="66" charset="0"/>
              </a:rPr>
              <a:t/>
            </a:r>
            <a:br>
              <a:rPr lang="es-CO" sz="1600" dirty="0">
                <a:solidFill>
                  <a:schemeClr val="tx1"/>
                </a:solidFill>
                <a:latin typeface="Comic Sans MS" pitchFamily="66" charset="0"/>
              </a:rPr>
            </a:br>
            <a:r>
              <a:rPr lang="es-CO" sz="1600" dirty="0">
                <a:solidFill>
                  <a:schemeClr val="tx1"/>
                </a:solidFill>
                <a:latin typeface="Comic Sans MS" pitchFamily="66" charset="0"/>
              </a:rPr>
              <a:t>De los agentes físicos</a:t>
            </a:r>
            <a:br>
              <a:rPr lang="es-CO" sz="1600" dirty="0">
                <a:solidFill>
                  <a:schemeClr val="tx1"/>
                </a:solidFill>
                <a:latin typeface="Comic Sans MS" pitchFamily="66" charset="0"/>
              </a:rPr>
            </a:br>
            <a:r>
              <a:rPr lang="es-CO" sz="1600" dirty="0" smtClean="0">
                <a:solidFill>
                  <a:schemeClr val="tx1"/>
                </a:solidFill>
                <a:latin typeface="Comic Sans MS" pitchFamily="66" charset="0"/>
              </a:rPr>
              <a:t>Artículo 105 </a:t>
            </a:r>
            <a:r>
              <a:rPr lang="es-CO" sz="1600" b="1" u="sng" dirty="0" smtClean="0">
                <a:solidFill>
                  <a:schemeClr val="tx1"/>
                </a:solidFill>
                <a:latin typeface="Comic Sans MS" pitchFamily="66" charset="0"/>
              </a:rPr>
              <a:t>iluminación</a:t>
            </a:r>
          </a:p>
          <a:p>
            <a:pPr marL="45720" indent="0" algn="ctr">
              <a:buNone/>
            </a:pPr>
            <a:r>
              <a:rPr lang="es-CO" sz="1600" dirty="0" smtClean="0">
                <a:solidFill>
                  <a:schemeClr val="tx1"/>
                </a:solidFill>
                <a:latin typeface="Comic Sans MS" pitchFamily="66" charset="0"/>
              </a:rPr>
              <a:t>Articulo 106 </a:t>
            </a:r>
            <a:r>
              <a:rPr lang="es-CO" sz="1600" b="1" u="sng" dirty="0" smtClean="0">
                <a:solidFill>
                  <a:schemeClr val="tx1"/>
                </a:solidFill>
                <a:latin typeface="Comic Sans MS" pitchFamily="66" charset="0"/>
              </a:rPr>
              <a:t>vibraciones</a:t>
            </a:r>
          </a:p>
          <a:p>
            <a:pPr marL="45720" indent="0" algn="ctr">
              <a:buNone/>
            </a:pPr>
            <a:r>
              <a:rPr lang="es-CO" sz="1600" dirty="0" smtClean="0">
                <a:solidFill>
                  <a:schemeClr val="tx1"/>
                </a:solidFill>
                <a:latin typeface="Comic Sans MS" pitchFamily="66" charset="0"/>
              </a:rPr>
              <a:t>Artículos 107 y 108 </a:t>
            </a:r>
            <a:r>
              <a:rPr lang="es-CO" sz="1600" b="1" u="sng" dirty="0" smtClean="0">
                <a:solidFill>
                  <a:schemeClr val="tx1"/>
                </a:solidFill>
                <a:latin typeface="Comic Sans MS" pitchFamily="66" charset="0"/>
              </a:rPr>
              <a:t>temperatura</a:t>
            </a:r>
            <a:r>
              <a:rPr lang="es-CO" sz="1600" dirty="0">
                <a:solidFill>
                  <a:schemeClr val="tx1"/>
                </a:solidFill>
                <a:latin typeface="Comic Sans MS" pitchFamily="66" charset="0"/>
              </a:rPr>
              <a:t/>
            </a:r>
            <a:br>
              <a:rPr lang="es-CO" sz="1600" dirty="0">
                <a:solidFill>
                  <a:schemeClr val="tx1"/>
                </a:solidFill>
                <a:latin typeface="Comic Sans MS" pitchFamily="66" charset="0"/>
              </a:rPr>
            </a:br>
            <a:r>
              <a:rPr lang="es-CO" sz="1600" dirty="0" smtClean="0">
                <a:solidFill>
                  <a:schemeClr val="tx1"/>
                </a:solidFill>
                <a:latin typeface="Comic Sans MS" pitchFamily="66" charset="0"/>
              </a:rPr>
              <a:t>Artículo109 </a:t>
            </a:r>
            <a:r>
              <a:rPr lang="es-CO" sz="1600" b="1" u="sng" dirty="0" smtClean="0">
                <a:solidFill>
                  <a:schemeClr val="tx1"/>
                </a:solidFill>
                <a:latin typeface="Comic Sans MS" pitchFamily="66" charset="0"/>
              </a:rPr>
              <a:t>ventilación</a:t>
            </a:r>
            <a:r>
              <a:rPr lang="es-CO" sz="1600" dirty="0">
                <a:solidFill>
                  <a:schemeClr val="tx1"/>
                </a:solidFill>
                <a:latin typeface="Comic Sans MS" pitchFamily="66" charset="0"/>
              </a:rPr>
              <a:t/>
            </a:r>
            <a:br>
              <a:rPr lang="es-CO" sz="1600" dirty="0">
                <a:solidFill>
                  <a:schemeClr val="tx1"/>
                </a:solidFill>
                <a:latin typeface="Comic Sans MS" pitchFamily="66" charset="0"/>
              </a:rPr>
            </a:br>
            <a:r>
              <a:rPr lang="es-CO" sz="1600" dirty="0">
                <a:solidFill>
                  <a:schemeClr val="tx1"/>
                </a:solidFill>
                <a:latin typeface="Comic Sans MS" pitchFamily="66" charset="0"/>
              </a:rPr>
              <a:t/>
            </a:r>
            <a:br>
              <a:rPr lang="es-CO" sz="1600" dirty="0">
                <a:solidFill>
                  <a:schemeClr val="tx1"/>
                </a:solidFill>
                <a:latin typeface="Comic Sans MS" pitchFamily="66" charset="0"/>
              </a:rPr>
            </a:br>
            <a:r>
              <a:rPr lang="es-CO" sz="1600" b="1" dirty="0">
                <a:solidFill>
                  <a:schemeClr val="tx1"/>
                </a:solidFill>
                <a:latin typeface="Comic Sans MS" pitchFamily="66" charset="0"/>
              </a:rPr>
              <a:t>Decreto 2222 de </a:t>
            </a:r>
            <a:r>
              <a:rPr lang="es-CO" sz="1600" b="1" dirty="0" smtClean="0">
                <a:solidFill>
                  <a:schemeClr val="tx1"/>
                </a:solidFill>
                <a:latin typeface="Comic Sans MS" pitchFamily="66" charset="0"/>
              </a:rPr>
              <a:t>1993</a:t>
            </a:r>
          </a:p>
          <a:p>
            <a:pPr marL="45720" indent="0" algn="ctr">
              <a:buNone/>
            </a:pPr>
            <a:r>
              <a:rPr lang="es-CO" sz="1600" dirty="0" smtClean="0">
                <a:solidFill>
                  <a:schemeClr val="tx1"/>
                </a:solidFill>
                <a:latin typeface="Comic Sans MS" pitchFamily="66" charset="0"/>
              </a:rPr>
              <a:t>Articulo 246 iluminación</a:t>
            </a:r>
          </a:p>
          <a:p>
            <a:pPr marL="45720" indent="0" algn="ctr">
              <a:buNone/>
            </a:pPr>
            <a:r>
              <a:rPr lang="es-CO" sz="1600" dirty="0" smtClean="0">
                <a:solidFill>
                  <a:schemeClr val="tx1"/>
                </a:solidFill>
                <a:latin typeface="Comic Sans MS" pitchFamily="66" charset="0"/>
              </a:rPr>
              <a:t>Articulo 249 ruidos </a:t>
            </a:r>
            <a:r>
              <a:rPr lang="es-CO" sz="1600" dirty="0">
                <a:solidFill>
                  <a:schemeClr val="tx1"/>
                </a:solidFill>
                <a:latin typeface="Comic Sans MS" pitchFamily="66" charset="0"/>
              </a:rPr>
              <a:t/>
            </a:r>
            <a:br>
              <a:rPr lang="es-CO" sz="1600" dirty="0">
                <a:solidFill>
                  <a:schemeClr val="tx1"/>
                </a:solidFill>
                <a:latin typeface="Comic Sans MS" pitchFamily="66" charset="0"/>
              </a:rPr>
            </a:br>
            <a:r>
              <a:rPr lang="es-CO" sz="1600" dirty="0" smtClean="0">
                <a:solidFill>
                  <a:schemeClr val="tx1"/>
                </a:solidFill>
                <a:latin typeface="Comic Sans MS" pitchFamily="66" charset="0"/>
              </a:rPr>
              <a:t>Artículo 258</a:t>
            </a:r>
            <a:r>
              <a:rPr lang="es-CO" sz="1600" dirty="0">
                <a:solidFill>
                  <a:schemeClr val="tx1"/>
                </a:solidFill>
                <a:latin typeface="Comic Sans MS" pitchFamily="66" charset="0"/>
              </a:rPr>
              <a:t>Temperatura y humedad</a:t>
            </a:r>
          </a:p>
          <a:p>
            <a:pPr marL="45720" indent="0" algn="ctr">
              <a:buNone/>
            </a:pPr>
            <a:endParaRPr lang="es-CO" sz="1600" dirty="0" smtClean="0">
              <a:solidFill>
                <a:schemeClr val="tx1"/>
              </a:solidFill>
              <a:latin typeface="Comic Sans MS" pitchFamily="66" charset="0"/>
            </a:endParaRPr>
          </a:p>
          <a:p>
            <a:pPr marL="45720" indent="0" algn="ctr">
              <a:buNone/>
            </a:pPr>
            <a:r>
              <a:rPr lang="es-CO" sz="1600" b="1" dirty="0" smtClean="0">
                <a:solidFill>
                  <a:schemeClr val="tx1"/>
                </a:solidFill>
                <a:latin typeface="Comic Sans MS" pitchFamily="66" charset="0"/>
              </a:rPr>
              <a:t>Resolución </a:t>
            </a:r>
            <a:r>
              <a:rPr lang="es-CO" sz="1600" b="1" dirty="0">
                <a:solidFill>
                  <a:schemeClr val="tx1"/>
                </a:solidFill>
                <a:latin typeface="Comic Sans MS" pitchFamily="66" charset="0"/>
              </a:rPr>
              <a:t>2400 de 1979</a:t>
            </a:r>
            <a:r>
              <a:rPr lang="es-CO" sz="1600" dirty="0">
                <a:solidFill>
                  <a:schemeClr val="tx1"/>
                </a:solidFill>
                <a:latin typeface="Comic Sans MS" pitchFamily="66" charset="0"/>
              </a:rPr>
              <a:t/>
            </a:r>
            <a:br>
              <a:rPr lang="es-CO" sz="1600" dirty="0">
                <a:solidFill>
                  <a:schemeClr val="tx1"/>
                </a:solidFill>
                <a:latin typeface="Comic Sans MS" pitchFamily="66" charset="0"/>
              </a:rPr>
            </a:br>
            <a:r>
              <a:rPr lang="es-CO" sz="1600" dirty="0">
                <a:solidFill>
                  <a:schemeClr val="tx1"/>
                </a:solidFill>
                <a:latin typeface="Comic Sans MS" pitchFamily="66" charset="0"/>
              </a:rPr>
              <a:t>Artículo </a:t>
            </a:r>
            <a:r>
              <a:rPr lang="es-CO" sz="1600" dirty="0" smtClean="0">
                <a:solidFill>
                  <a:schemeClr val="tx1"/>
                </a:solidFill>
                <a:latin typeface="Comic Sans MS" pitchFamily="66" charset="0"/>
              </a:rPr>
              <a:t>63-69 De </a:t>
            </a:r>
            <a:r>
              <a:rPr lang="es-CO" sz="1600" dirty="0">
                <a:solidFill>
                  <a:schemeClr val="tx1"/>
                </a:solidFill>
                <a:latin typeface="Comic Sans MS" pitchFamily="66" charset="0"/>
              </a:rPr>
              <a:t>la temperatura, humedad y </a:t>
            </a:r>
            <a:r>
              <a:rPr lang="es-CO" sz="1600" dirty="0" smtClean="0">
                <a:solidFill>
                  <a:schemeClr val="tx1"/>
                </a:solidFill>
                <a:latin typeface="Comic Sans MS" pitchFamily="66" charset="0"/>
              </a:rPr>
              <a:t>calefacción</a:t>
            </a:r>
          </a:p>
          <a:p>
            <a:pPr marL="45720" indent="0" algn="ctr">
              <a:buNone/>
            </a:pPr>
            <a:r>
              <a:rPr lang="es-CO" sz="1600" dirty="0" smtClean="0">
                <a:solidFill>
                  <a:schemeClr val="tx1"/>
                </a:solidFill>
                <a:latin typeface="Comic Sans MS" pitchFamily="66" charset="0"/>
              </a:rPr>
              <a:t>Articulo 70-78 ventilación</a:t>
            </a:r>
          </a:p>
          <a:p>
            <a:pPr marL="45720" indent="0" algn="ctr">
              <a:buNone/>
            </a:pPr>
            <a:r>
              <a:rPr lang="es-CO" sz="1600" dirty="0" smtClean="0">
                <a:solidFill>
                  <a:schemeClr val="tx1"/>
                </a:solidFill>
                <a:latin typeface="Comic Sans MS" pitchFamily="66" charset="0"/>
              </a:rPr>
              <a:t>Articulo  79-87 iluminación</a:t>
            </a:r>
          </a:p>
          <a:p>
            <a:pPr marL="45720" indent="0" algn="ctr">
              <a:buNone/>
            </a:pPr>
            <a:r>
              <a:rPr lang="es-CO" sz="1600" dirty="0" smtClean="0">
                <a:solidFill>
                  <a:schemeClr val="tx1"/>
                </a:solidFill>
                <a:latin typeface="Comic Sans MS" pitchFamily="66" charset="0"/>
              </a:rPr>
              <a:t>Articulo 88-96 ruidos y vibraciones</a:t>
            </a:r>
          </a:p>
          <a:p>
            <a:pPr marL="45720" indent="0" algn="ctr">
              <a:buNone/>
            </a:pPr>
            <a:r>
              <a:rPr lang="es-CO" sz="1600" dirty="0" smtClean="0">
                <a:solidFill>
                  <a:schemeClr val="tx1"/>
                </a:solidFill>
                <a:latin typeface="Comic Sans MS" pitchFamily="66" charset="0"/>
              </a:rPr>
              <a:t>Articulo 97-120 radiaciones</a:t>
            </a:r>
            <a:r>
              <a:rPr lang="es-CO" sz="1600" dirty="0">
                <a:solidFill>
                  <a:schemeClr val="tx1"/>
                </a:solidFill>
                <a:latin typeface="Comic Sans MS" pitchFamily="66" charset="0"/>
              </a:rPr>
              <a:t/>
            </a:r>
            <a:br>
              <a:rPr lang="es-CO" sz="1600" dirty="0">
                <a:solidFill>
                  <a:schemeClr val="tx1"/>
                </a:solidFill>
                <a:latin typeface="Comic Sans MS" pitchFamily="66" charset="0"/>
              </a:rPr>
            </a:br>
            <a:r>
              <a:rPr lang="es-CO" sz="1600" dirty="0">
                <a:solidFill>
                  <a:schemeClr val="tx1"/>
                </a:solidFill>
                <a:latin typeface="Comic Sans MS" pitchFamily="66" charset="0"/>
              </a:rPr>
              <a:t/>
            </a:r>
            <a:br>
              <a:rPr lang="es-CO" sz="1600" dirty="0">
                <a:solidFill>
                  <a:schemeClr val="tx1"/>
                </a:solidFill>
                <a:latin typeface="Comic Sans MS" pitchFamily="66" charset="0"/>
              </a:rPr>
            </a:br>
            <a:endParaRPr lang="es-CO" sz="1600" dirty="0">
              <a:solidFill>
                <a:schemeClr val="tx1"/>
              </a:solidFill>
              <a:latin typeface="Comic Sans MS" pitchFamily="66" charset="0"/>
            </a:endParaRPr>
          </a:p>
        </p:txBody>
      </p:sp>
    </p:spTree>
    <p:extLst>
      <p:ext uri="{BB962C8B-B14F-4D97-AF65-F5344CB8AC3E}">
        <p14:creationId xmlns:p14="http://schemas.microsoft.com/office/powerpoint/2010/main" val="1073545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543282197"/>
              </p:ext>
            </p:extLst>
          </p:nvPr>
        </p:nvGraphicFramePr>
        <p:xfrm>
          <a:off x="323528" y="404664"/>
          <a:ext cx="835292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3976741"/>
            <a:ext cx="1743075"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577585" y="4809971"/>
            <a:ext cx="1717137" cy="338554"/>
          </a:xfrm>
          <a:prstGeom prst="rect">
            <a:avLst/>
          </a:prstGeom>
        </p:spPr>
        <p:txBody>
          <a:bodyPr wrap="none">
            <a:spAutoFit/>
          </a:bodyPr>
          <a:lstStyle/>
          <a:p>
            <a:r>
              <a:rPr lang="es-CO" sz="1600" b="1" dirty="0" smtClean="0">
                <a:latin typeface="Comic Sans MS" pitchFamily="66" charset="0"/>
              </a:rPr>
              <a:t>RADIACIONES</a:t>
            </a:r>
            <a:endParaRPr lang="es-CO" sz="1600" b="1" dirty="0">
              <a:latin typeface="Comic Sans MS" pitchFamily="66" charset="0"/>
            </a:endParaRPr>
          </a:p>
        </p:txBody>
      </p:sp>
    </p:spTree>
    <p:extLst>
      <p:ext uri="{BB962C8B-B14F-4D97-AF65-F5344CB8AC3E}">
        <p14:creationId xmlns:p14="http://schemas.microsoft.com/office/powerpoint/2010/main" val="9241907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Hexágono"/>
          <p:cNvSpPr/>
          <p:nvPr/>
        </p:nvSpPr>
        <p:spPr>
          <a:xfrm>
            <a:off x="216318" y="1700808"/>
            <a:ext cx="4283674" cy="3888432"/>
          </a:xfrm>
          <a:prstGeom prst="hexagon">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726263" y="548680"/>
            <a:ext cx="7550225" cy="1368152"/>
          </a:xfrm>
        </p:spPr>
        <p:txBody>
          <a:bodyPr/>
          <a:lstStyle/>
          <a:p>
            <a:pPr marL="0" indent="0">
              <a:buNone/>
            </a:pPr>
            <a:r>
              <a:rPr lang="es-CO" sz="6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rPr>
              <a:t>EL </a:t>
            </a:r>
            <a:r>
              <a:rPr lang="es-CO" sz="66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rPr>
              <a:t>RUIDO</a:t>
            </a:r>
          </a:p>
        </p:txBody>
      </p:sp>
      <p:sp>
        <p:nvSpPr>
          <p:cNvPr id="4" name="3 Rectángulo"/>
          <p:cNvSpPr/>
          <p:nvPr/>
        </p:nvSpPr>
        <p:spPr>
          <a:xfrm>
            <a:off x="1115616" y="1922064"/>
            <a:ext cx="2952328" cy="3139321"/>
          </a:xfrm>
          <a:prstGeom prst="rect">
            <a:avLst/>
          </a:prstGeom>
        </p:spPr>
        <p:txBody>
          <a:bodyPr wrap="square">
            <a:spAutoFit/>
          </a:bodyPr>
          <a:lstStyle/>
          <a:p>
            <a:r>
              <a:rPr lang="es-CO" sz="2200" dirty="0">
                <a:latin typeface="Comic Sans MS" pitchFamily="66" charset="0"/>
                <a:cs typeface="Arial" pitchFamily="34" charset="0"/>
              </a:rPr>
              <a:t>Es un sonido indeseable que produce efectos adversos fisiológicos y psicológicos, que interfieren con las actividades humanas de comunicación, trabajo y </a:t>
            </a:r>
            <a:r>
              <a:rPr lang="es-CO" sz="2200" dirty="0" smtClean="0">
                <a:latin typeface="Comic Sans MS" pitchFamily="66" charset="0"/>
                <a:cs typeface="Arial" pitchFamily="34" charset="0"/>
              </a:rPr>
              <a:t>descanso.</a:t>
            </a:r>
            <a:endParaRPr lang="es-CO" sz="2200" dirty="0">
              <a:latin typeface="Comic Sans MS" pitchFamily="66"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060847"/>
            <a:ext cx="3773172"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881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20688"/>
            <a:ext cx="7704856" cy="1368152"/>
          </a:xfrm>
          <a:solidFill>
            <a:schemeClr val="accent1">
              <a:lumMod val="40000"/>
              <a:lumOff val="60000"/>
            </a:schemeClr>
          </a:solidFill>
          <a:ln w="38100">
            <a:solidFill>
              <a:schemeClr val="accent1">
                <a:lumMod val="75000"/>
              </a:schemeClr>
            </a:solidFill>
          </a:ln>
        </p:spPr>
        <p:txBody>
          <a:bodyPr>
            <a:normAutofit fontScale="90000"/>
          </a:bodyPr>
          <a:lstStyle/>
          <a:p>
            <a:pPr marL="0" indent="0">
              <a:buNone/>
            </a:pPr>
            <a:r>
              <a:rPr lang="es-CO" sz="4400" dirty="0" smtClean="0">
                <a:solidFill>
                  <a:schemeClr val="tx1"/>
                </a:solidFill>
                <a:latin typeface="Comic Sans MS" pitchFamily="66" charset="0"/>
              </a:rPr>
              <a:t>SEÑALIZACION DEL RUIDO</a:t>
            </a:r>
            <a:endParaRPr lang="es-CO" sz="4400" dirty="0">
              <a:solidFill>
                <a:schemeClr val="tx1"/>
              </a:solidFill>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132856"/>
            <a:ext cx="30734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841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261927"/>
            <a:ext cx="7776863" cy="718801"/>
          </a:xfrm>
          <a:solidFill>
            <a:schemeClr val="accent1">
              <a:lumMod val="40000"/>
              <a:lumOff val="60000"/>
            </a:schemeClr>
          </a:solidFill>
          <a:ln w="38100">
            <a:solidFill>
              <a:schemeClr val="accent1">
                <a:lumMod val="75000"/>
              </a:schemeClr>
            </a:solidFill>
          </a:ln>
        </p:spPr>
        <p:txBody>
          <a:bodyPr/>
          <a:lstStyle/>
          <a:p>
            <a:pPr marL="0" indent="0" algn="l">
              <a:buNone/>
            </a:pPr>
            <a:r>
              <a:rPr lang="es-CO" sz="4000" dirty="0" smtClean="0">
                <a:solidFill>
                  <a:schemeClr val="tx1"/>
                </a:solidFill>
                <a:latin typeface="Comic Sans MS" pitchFamily="66" charset="0"/>
              </a:rPr>
              <a:t>CLASIFICACION DE RUIDO</a:t>
            </a:r>
            <a:endParaRPr lang="es-CO" sz="4000" dirty="0">
              <a:solidFill>
                <a:schemeClr val="tx1"/>
              </a:solidFill>
              <a:latin typeface="Comic Sans MS" pitchFamily="66" charset="0"/>
            </a:endParaRPr>
          </a:p>
        </p:txBody>
      </p:sp>
      <p:graphicFrame>
        <p:nvGraphicFramePr>
          <p:cNvPr id="2" name="1 Marcador de contenido"/>
          <p:cNvGraphicFramePr>
            <a:graphicFrameLocks noGrp="1"/>
          </p:cNvGraphicFramePr>
          <p:nvPr>
            <p:ph sz="quarter" idx="4294967295"/>
            <p:extLst>
              <p:ext uri="{D42A27DB-BD31-4B8C-83A1-F6EECF244321}">
                <p14:modId xmlns:p14="http://schemas.microsoft.com/office/powerpoint/2010/main" val="2083706856"/>
              </p:ext>
            </p:extLst>
          </p:nvPr>
        </p:nvGraphicFramePr>
        <p:xfrm>
          <a:off x="1006475" y="1087438"/>
          <a:ext cx="8137525" cy="547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3393" y="1132562"/>
            <a:ext cx="1959887"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8760" y="2968179"/>
            <a:ext cx="1869152" cy="171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images01.olx-st.com/ui/16/50/36/1323642680_290344436_1-estampadores-santa-anit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28031" y="4869160"/>
            <a:ext cx="1872208" cy="168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6801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1340</TotalTime>
  <Words>1919</Words>
  <Application>Microsoft Office PowerPoint</Application>
  <PresentationFormat>Presentación en pantalla (4:3)</PresentationFormat>
  <Paragraphs>316</Paragraphs>
  <Slides>54</Slides>
  <Notes>0</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54</vt:i4>
      </vt:variant>
    </vt:vector>
  </HeadingPairs>
  <TitlesOfParts>
    <vt:vector size="72" baseType="lpstr">
      <vt:lpstr>Arial Unicode MS</vt:lpstr>
      <vt:lpstr>Aharoni</vt:lpstr>
      <vt:lpstr>Algerian</vt:lpstr>
      <vt:lpstr>Andalus</vt:lpstr>
      <vt:lpstr>Arial</vt:lpstr>
      <vt:lpstr>Bernard MT Condensed</vt:lpstr>
      <vt:lpstr>Calibri</vt:lpstr>
      <vt:lpstr>Californian FB</vt:lpstr>
      <vt:lpstr>Century Gothic</vt:lpstr>
      <vt:lpstr>Comic Sans MS</vt:lpstr>
      <vt:lpstr>Georgia</vt:lpstr>
      <vt:lpstr>Showcard Gothic</vt:lpstr>
      <vt:lpstr>Tahoma</vt:lpstr>
      <vt:lpstr>Times New Roman</vt:lpstr>
      <vt:lpstr>Wingdings</vt:lpstr>
      <vt:lpstr>Wingdings 2</vt:lpstr>
      <vt:lpstr>Wingdings 3</vt:lpstr>
      <vt:lpstr>Ion</vt:lpstr>
      <vt:lpstr>FACTORES DE RIESGO FISICO</vt:lpstr>
      <vt:lpstr>DEFINICION </vt:lpstr>
      <vt:lpstr>Presentación de PowerPoint</vt:lpstr>
      <vt:lpstr>Presentación de PowerPoint</vt:lpstr>
      <vt:lpstr>FACTORES DE RIESGO FISICO</vt:lpstr>
      <vt:lpstr>Presentación de PowerPoint</vt:lpstr>
      <vt:lpstr>EL RUIDO</vt:lpstr>
      <vt:lpstr>SEÑALIZACION DEL RUIDO</vt:lpstr>
      <vt:lpstr>CLASIFICACION DE RUIDO</vt:lpstr>
      <vt:lpstr>Presentación de PowerPoint</vt:lpstr>
      <vt:lpstr>TOLERANCIA AL OIDO</vt:lpstr>
      <vt:lpstr>Presentación de PowerPoint</vt:lpstr>
      <vt:lpstr>Presentación de PowerPoint</vt:lpstr>
      <vt:lpstr>Presentación de PowerPoint</vt:lpstr>
      <vt:lpstr>Presentación de PowerPoint</vt:lpstr>
      <vt:lpstr>Presentación de PowerPoint</vt:lpstr>
      <vt:lpstr>Presentación de PowerPoint</vt:lpstr>
      <vt:lpstr>OCUPACIONES AFECTADAS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EFECTOS EN LA SALUD</vt:lpstr>
      <vt:lpstr>Presentación de PowerPoint</vt:lpstr>
      <vt:lpstr>ILUMINACION</vt:lpstr>
      <vt:lpstr>Presentación de PowerPoint</vt:lpstr>
      <vt:lpstr>Presentación de PowerPoint</vt:lpstr>
      <vt:lpstr>EFECTOS EN LA SALUD</vt:lpstr>
      <vt:lpstr>ENFERMEDADES PROFESIONALES </vt:lpstr>
      <vt:lpstr>LIMITES MAXIMOS PERMISIBLES DE ILUMINACION</vt:lpstr>
      <vt:lpstr>INSTRUMENTOS DE MEDICIÓN</vt:lpstr>
      <vt:lpstr>Presentación de PowerPoint</vt:lpstr>
      <vt:lpstr>Presentación de PowerPoint</vt:lpstr>
      <vt:lpstr>Presentación de PowerPoint</vt:lpstr>
      <vt:lpstr>TÉCNICAS DE PROTECCIÓN CONTRA LA RADIACIÓN EXTERNA</vt:lpstr>
      <vt:lpstr>Presentación de PowerPoint</vt:lpstr>
      <vt:lpstr>Presentación de PowerPoint</vt:lpstr>
      <vt:lpstr>Presentación de PowerPoint</vt:lpstr>
      <vt:lpstr>QUIÉNES TIENEN EXPOSICIÓN OCUPACIONAL? </vt:lpstr>
      <vt:lpstr>UNIDADES DE MEDIDA</vt:lpstr>
      <vt:lpstr>Presentación de PowerPoint</vt:lpstr>
      <vt:lpstr>Presentación de PowerPoint</vt:lpstr>
      <vt:lpstr>Presentación de PowerPoint</vt:lpstr>
      <vt:lpstr>Presentación de PowerPoint</vt:lpstr>
      <vt:lpstr>ESCALAS PARA LA VALORACION DE RIESGOS QUE GENEREN ENFERMEDADES PROFESIONALES</vt:lpstr>
      <vt:lpstr>Presentación de PowerPoint</vt:lpstr>
      <vt:lpstr>CLASES DE VIBRACIONES</vt:lpstr>
      <vt:lpstr>EFECTOS FISICOS</vt:lpstr>
      <vt:lpstr>Presentación de PowerPoint</vt:lpstr>
      <vt:lpstr>Presentación de PowerPoint</vt:lpstr>
      <vt:lpstr>LEGISLACION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FACTORES DE RIESGO FISICO</dc:title>
  <dc:creator>ACER</dc:creator>
  <cp:lastModifiedBy>sergio amortegui</cp:lastModifiedBy>
  <cp:revision>84</cp:revision>
  <dcterms:created xsi:type="dcterms:W3CDTF">2014-02-17T03:04:37Z</dcterms:created>
  <dcterms:modified xsi:type="dcterms:W3CDTF">2014-11-17T01:26:05Z</dcterms:modified>
</cp:coreProperties>
</file>