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64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E46FBE6-E092-44AF-8646-7C90709C288F}" type="datetimeFigureOut">
              <a:rPr lang="es-CO" smtClean="0"/>
              <a:t>16/11/2014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C121670F-CEF8-44BB-BAD0-EF99C5F74A9A}" type="slidenum">
              <a:rPr lang="es-CO" smtClean="0"/>
              <a:t>‹Nº›</a:t>
            </a:fld>
            <a:endParaRPr lang="es-CO"/>
          </a:p>
        </p:txBody>
      </p:sp>
    </p:spTree>
    <p:extLst>
      <p:ext uri="{BB962C8B-B14F-4D97-AF65-F5344CB8AC3E}">
        <p14:creationId xmlns:p14="http://schemas.microsoft.com/office/powerpoint/2010/main" val="1619915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E46FBE6-E092-44AF-8646-7C90709C288F}" type="datetimeFigureOut">
              <a:rPr lang="es-CO" smtClean="0"/>
              <a:t>16/11/2014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C121670F-CEF8-44BB-BAD0-EF99C5F74A9A}" type="slidenum">
              <a:rPr lang="es-CO" smtClean="0"/>
              <a:t>‹Nº›</a:t>
            </a:fld>
            <a:endParaRPr lang="es-CO"/>
          </a:p>
        </p:txBody>
      </p:sp>
    </p:spTree>
    <p:extLst>
      <p:ext uri="{BB962C8B-B14F-4D97-AF65-F5344CB8AC3E}">
        <p14:creationId xmlns:p14="http://schemas.microsoft.com/office/powerpoint/2010/main" val="2138819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s-ES" smtClean="0"/>
              <a:t>Haga clic para modificar el estilo de título del patrón</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E46FBE6-E092-44AF-8646-7C90709C288F}" type="datetimeFigureOut">
              <a:rPr lang="es-CO" smtClean="0"/>
              <a:t>16/11/2014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C121670F-CEF8-44BB-BAD0-EF99C5F74A9A}" type="slidenum">
              <a:rPr lang="es-CO" smtClean="0"/>
              <a:t>‹Nº›</a:t>
            </a:fld>
            <a:endParaRPr lang="es-CO"/>
          </a:p>
        </p:txBody>
      </p:sp>
    </p:spTree>
    <p:extLst>
      <p:ext uri="{BB962C8B-B14F-4D97-AF65-F5344CB8AC3E}">
        <p14:creationId xmlns:p14="http://schemas.microsoft.com/office/powerpoint/2010/main" val="33524530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s-ES" smtClean="0"/>
              <a:t>Haga clic para modificar el estilo de título del patrón</a:t>
            </a:r>
            <a:endParaRPr lang="en-US" dirty="0"/>
          </a:p>
        </p:txBody>
      </p:sp>
      <p:sp>
        <p:nvSpPr>
          <p:cNvPr id="14" name="Text Placeholder 3"/>
          <p:cNvSpPr>
            <a:spLocks noGrp="1"/>
          </p:cNvSpPr>
          <p:nvPr>
            <p:ph type="body" sz="half" idx="13"/>
          </p:nvPr>
        </p:nvSpPr>
        <p:spPr>
          <a:xfrm>
            <a:off x="1448177" y="3771174"/>
            <a:ext cx="5540814"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E46FBE6-E092-44AF-8646-7C90709C288F}" type="datetimeFigureOut">
              <a:rPr lang="es-CO" smtClean="0"/>
              <a:t>16/11/2014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C121670F-CEF8-44BB-BAD0-EF99C5F74A9A}" type="slidenum">
              <a:rPr lang="es-CO" smtClean="0"/>
              <a:t>‹Nº›</a:t>
            </a:fld>
            <a:endParaRPr lang="es-CO"/>
          </a:p>
        </p:txBody>
      </p:sp>
      <p:sp>
        <p:nvSpPr>
          <p:cNvPr id="11" name="TextBox 10"/>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
        <p:nvSpPr>
          <p:cNvPr id="13" name="TextBox 12"/>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36277547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866442" y="3124201"/>
            <a:ext cx="6620968" cy="165318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E46FBE6-E092-44AF-8646-7C90709C288F}" type="datetimeFigureOut">
              <a:rPr lang="es-CO" smtClean="0"/>
              <a:t>16/11/2014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C121670F-CEF8-44BB-BAD0-EF99C5F74A9A}" type="slidenum">
              <a:rPr lang="es-CO" smtClean="0"/>
              <a:t>‹Nº›</a:t>
            </a:fld>
            <a:endParaRPr lang="es-CO"/>
          </a:p>
        </p:txBody>
      </p:sp>
    </p:spTree>
    <p:extLst>
      <p:ext uri="{BB962C8B-B14F-4D97-AF65-F5344CB8AC3E}">
        <p14:creationId xmlns:p14="http://schemas.microsoft.com/office/powerpoint/2010/main" val="13109905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E46FBE6-E092-44AF-8646-7C90709C288F}" type="datetimeFigureOut">
              <a:rPr lang="es-CO" smtClean="0"/>
              <a:t>16/11/2014</a:t>
            </a:fld>
            <a:endParaRPr lang="es-CO"/>
          </a:p>
        </p:txBody>
      </p:sp>
      <p:sp>
        <p:nvSpPr>
          <p:cNvPr id="4"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C121670F-CEF8-44BB-BAD0-EF99C5F74A9A}" type="slidenum">
              <a:rPr lang="es-CO" smtClean="0"/>
              <a:t>‹Nº›</a:t>
            </a:fld>
            <a:endParaRPr lang="es-CO"/>
          </a:p>
        </p:txBody>
      </p:sp>
    </p:spTree>
    <p:extLst>
      <p:ext uri="{BB962C8B-B14F-4D97-AF65-F5344CB8AC3E}">
        <p14:creationId xmlns:p14="http://schemas.microsoft.com/office/powerpoint/2010/main" val="31844749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E46FBE6-E092-44AF-8646-7C90709C288F}" type="datetimeFigureOut">
              <a:rPr lang="es-CO" smtClean="0"/>
              <a:t>16/11/2014</a:t>
            </a:fld>
            <a:endParaRPr lang="es-CO"/>
          </a:p>
        </p:txBody>
      </p:sp>
      <p:sp>
        <p:nvSpPr>
          <p:cNvPr id="4"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C121670F-CEF8-44BB-BAD0-EF99C5F74A9A}" type="slidenum">
              <a:rPr lang="es-CO" smtClean="0"/>
              <a:t>‹Nº›</a:t>
            </a:fld>
            <a:endParaRPr lang="es-CO"/>
          </a:p>
        </p:txBody>
      </p:sp>
    </p:spTree>
    <p:extLst>
      <p:ext uri="{BB962C8B-B14F-4D97-AF65-F5344CB8AC3E}">
        <p14:creationId xmlns:p14="http://schemas.microsoft.com/office/powerpoint/2010/main" val="16795240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E46FBE6-E092-44AF-8646-7C90709C288F}" type="datetimeFigureOut">
              <a:rPr lang="es-CO" smtClean="0"/>
              <a:t>16/11/2014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C121670F-CEF8-44BB-BAD0-EF99C5F74A9A}" type="slidenum">
              <a:rPr lang="es-CO" smtClean="0"/>
              <a:t>‹Nº›</a:t>
            </a:fld>
            <a:endParaRPr lang="es-CO"/>
          </a:p>
        </p:txBody>
      </p:sp>
    </p:spTree>
    <p:extLst>
      <p:ext uri="{BB962C8B-B14F-4D97-AF65-F5344CB8AC3E}">
        <p14:creationId xmlns:p14="http://schemas.microsoft.com/office/powerpoint/2010/main" val="34153142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E46FBE6-E092-44AF-8646-7C90709C288F}" type="datetimeFigureOut">
              <a:rPr lang="es-CO" smtClean="0"/>
              <a:t>16/11/2014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C121670F-CEF8-44BB-BAD0-EF99C5F74A9A}" type="slidenum">
              <a:rPr lang="es-CO" smtClean="0"/>
              <a:t>‹Nº›</a:t>
            </a:fld>
            <a:endParaRPr lang="es-CO"/>
          </a:p>
        </p:txBody>
      </p:sp>
    </p:spTree>
    <p:extLst>
      <p:ext uri="{BB962C8B-B14F-4D97-AF65-F5344CB8AC3E}">
        <p14:creationId xmlns:p14="http://schemas.microsoft.com/office/powerpoint/2010/main" val="889174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E46FBE6-E092-44AF-8646-7C90709C288F}" type="datetimeFigureOut">
              <a:rPr lang="es-CO" smtClean="0"/>
              <a:t>16/11/2014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C121670F-CEF8-44BB-BAD0-EF99C5F74A9A}" type="slidenum">
              <a:rPr lang="es-CO" smtClean="0"/>
              <a:t>‹Nº›</a:t>
            </a:fld>
            <a:endParaRPr lang="es-CO"/>
          </a:p>
        </p:txBody>
      </p:sp>
    </p:spTree>
    <p:extLst>
      <p:ext uri="{BB962C8B-B14F-4D97-AF65-F5344CB8AC3E}">
        <p14:creationId xmlns:p14="http://schemas.microsoft.com/office/powerpoint/2010/main" val="2384292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E46FBE6-E092-44AF-8646-7C90709C288F}" type="datetimeFigureOut">
              <a:rPr lang="es-CO" smtClean="0"/>
              <a:t>16/11/2014</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C121670F-CEF8-44BB-BAD0-EF99C5F74A9A}" type="slidenum">
              <a:rPr lang="es-CO" smtClean="0"/>
              <a:t>‹Nº›</a:t>
            </a:fld>
            <a:endParaRPr lang="es-CO"/>
          </a:p>
        </p:txBody>
      </p:sp>
    </p:spTree>
    <p:extLst>
      <p:ext uri="{BB962C8B-B14F-4D97-AF65-F5344CB8AC3E}">
        <p14:creationId xmlns:p14="http://schemas.microsoft.com/office/powerpoint/2010/main" val="3158453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E46FBE6-E092-44AF-8646-7C90709C288F}" type="datetimeFigureOut">
              <a:rPr lang="es-CO" smtClean="0"/>
              <a:t>16/11/2014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C121670F-CEF8-44BB-BAD0-EF99C5F74A9A}" type="slidenum">
              <a:rPr lang="es-CO" smtClean="0"/>
              <a:t>‹Nº›</a:t>
            </a:fld>
            <a:endParaRPr lang="es-CO"/>
          </a:p>
        </p:txBody>
      </p:sp>
    </p:spTree>
    <p:extLst>
      <p:ext uri="{BB962C8B-B14F-4D97-AF65-F5344CB8AC3E}">
        <p14:creationId xmlns:p14="http://schemas.microsoft.com/office/powerpoint/2010/main" val="1662975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E46FBE6-E092-44AF-8646-7C90709C288F}" type="datetimeFigureOut">
              <a:rPr lang="es-CO" smtClean="0"/>
              <a:t>16/11/2014</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C121670F-CEF8-44BB-BAD0-EF99C5F74A9A}" type="slidenum">
              <a:rPr lang="es-CO" smtClean="0"/>
              <a:t>‹Nº›</a:t>
            </a:fld>
            <a:endParaRPr lang="es-CO"/>
          </a:p>
        </p:txBody>
      </p:sp>
    </p:spTree>
    <p:extLst>
      <p:ext uri="{BB962C8B-B14F-4D97-AF65-F5344CB8AC3E}">
        <p14:creationId xmlns:p14="http://schemas.microsoft.com/office/powerpoint/2010/main" val="1065379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7" name="Date Placeholder 2"/>
          <p:cNvSpPr>
            <a:spLocks noGrp="1"/>
          </p:cNvSpPr>
          <p:nvPr>
            <p:ph type="dt" sz="half" idx="10"/>
          </p:nvPr>
        </p:nvSpPr>
        <p:spPr/>
        <p:txBody>
          <a:bodyPr/>
          <a:lstStyle/>
          <a:p>
            <a:fld id="{BE46FBE6-E092-44AF-8646-7C90709C288F}" type="datetimeFigureOut">
              <a:rPr lang="es-CO" smtClean="0"/>
              <a:t>16/11/2014</a:t>
            </a:fld>
            <a:endParaRPr lang="es-CO"/>
          </a:p>
        </p:txBody>
      </p:sp>
      <p:sp>
        <p:nvSpPr>
          <p:cNvPr id="5" name="Footer Placeholder 3"/>
          <p:cNvSpPr>
            <a:spLocks noGrp="1"/>
          </p:cNvSpPr>
          <p:nvPr>
            <p:ph type="ftr" sz="quarter" idx="11"/>
          </p:nvPr>
        </p:nvSpPr>
        <p:spPr/>
        <p:txBody>
          <a:bodyPr/>
          <a:lstStyle/>
          <a:p>
            <a:endParaRPr lang="es-CO"/>
          </a:p>
        </p:txBody>
      </p:sp>
      <p:sp>
        <p:nvSpPr>
          <p:cNvPr id="6" name="Slide Number Placeholder 4"/>
          <p:cNvSpPr>
            <a:spLocks noGrp="1"/>
          </p:cNvSpPr>
          <p:nvPr>
            <p:ph type="sldNum" sz="quarter" idx="12"/>
          </p:nvPr>
        </p:nvSpPr>
        <p:spPr/>
        <p:txBody>
          <a:bodyPr/>
          <a:lstStyle/>
          <a:p>
            <a:fld id="{C121670F-CEF8-44BB-BAD0-EF99C5F74A9A}" type="slidenum">
              <a:rPr lang="es-CO" smtClean="0"/>
              <a:t>‹Nº›</a:t>
            </a:fld>
            <a:endParaRPr lang="es-CO"/>
          </a:p>
        </p:txBody>
      </p:sp>
    </p:spTree>
    <p:extLst>
      <p:ext uri="{BB962C8B-B14F-4D97-AF65-F5344CB8AC3E}">
        <p14:creationId xmlns:p14="http://schemas.microsoft.com/office/powerpoint/2010/main" val="4213345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E46FBE6-E092-44AF-8646-7C90709C288F}" type="datetimeFigureOut">
              <a:rPr lang="es-CO" smtClean="0"/>
              <a:t>16/11/2014</a:t>
            </a:fld>
            <a:endParaRPr lang="es-CO"/>
          </a:p>
        </p:txBody>
      </p:sp>
      <p:sp>
        <p:nvSpPr>
          <p:cNvPr id="5" name="Footer Placeholder 2"/>
          <p:cNvSpPr>
            <a:spLocks noGrp="1"/>
          </p:cNvSpPr>
          <p:nvPr>
            <p:ph type="ftr" sz="quarter" idx="11"/>
          </p:nvPr>
        </p:nvSpPr>
        <p:spPr/>
        <p:txBody>
          <a:bodyPr/>
          <a:lstStyle/>
          <a:p>
            <a:endParaRPr lang="es-CO"/>
          </a:p>
        </p:txBody>
      </p:sp>
      <p:sp>
        <p:nvSpPr>
          <p:cNvPr id="6" name="Slide Number Placeholder 3"/>
          <p:cNvSpPr>
            <a:spLocks noGrp="1"/>
          </p:cNvSpPr>
          <p:nvPr>
            <p:ph type="sldNum" sz="quarter" idx="12"/>
          </p:nvPr>
        </p:nvSpPr>
        <p:spPr/>
        <p:txBody>
          <a:bodyPr/>
          <a:lstStyle/>
          <a:p>
            <a:fld id="{C121670F-CEF8-44BB-BAD0-EF99C5F74A9A}" type="slidenum">
              <a:rPr lang="es-CO" smtClean="0"/>
              <a:t>‹Nº›</a:t>
            </a:fld>
            <a:endParaRPr lang="es-CO"/>
          </a:p>
        </p:txBody>
      </p:sp>
    </p:spTree>
    <p:extLst>
      <p:ext uri="{BB962C8B-B14F-4D97-AF65-F5344CB8AC3E}">
        <p14:creationId xmlns:p14="http://schemas.microsoft.com/office/powerpoint/2010/main" val="1486161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7" name="Date Placeholder 4"/>
          <p:cNvSpPr>
            <a:spLocks noGrp="1"/>
          </p:cNvSpPr>
          <p:nvPr>
            <p:ph type="dt" sz="half" idx="10"/>
          </p:nvPr>
        </p:nvSpPr>
        <p:spPr/>
        <p:txBody>
          <a:bodyPr/>
          <a:lstStyle/>
          <a:p>
            <a:fld id="{BE46FBE6-E092-44AF-8646-7C90709C288F}" type="datetimeFigureOut">
              <a:rPr lang="es-CO" smtClean="0"/>
              <a:t>16/11/2014</a:t>
            </a:fld>
            <a:endParaRPr lang="es-CO"/>
          </a:p>
        </p:txBody>
      </p:sp>
      <p:sp>
        <p:nvSpPr>
          <p:cNvPr id="5" name="Footer Placeholder 5"/>
          <p:cNvSpPr>
            <a:spLocks noGrp="1"/>
          </p:cNvSpPr>
          <p:nvPr>
            <p:ph type="ftr" sz="quarter" idx="11"/>
          </p:nvPr>
        </p:nvSpPr>
        <p:spPr/>
        <p:txBody>
          <a:bodyPr/>
          <a:lstStyle/>
          <a:p>
            <a:endParaRPr lang="es-CO"/>
          </a:p>
        </p:txBody>
      </p:sp>
      <p:sp>
        <p:nvSpPr>
          <p:cNvPr id="6" name="Slide Number Placeholder 6"/>
          <p:cNvSpPr>
            <a:spLocks noGrp="1"/>
          </p:cNvSpPr>
          <p:nvPr>
            <p:ph type="sldNum" sz="quarter" idx="12"/>
          </p:nvPr>
        </p:nvSpPr>
        <p:spPr/>
        <p:txBody>
          <a:bodyPr/>
          <a:lstStyle/>
          <a:p>
            <a:fld id="{C121670F-CEF8-44BB-BAD0-EF99C5F74A9A}" type="slidenum">
              <a:rPr lang="es-CO" smtClean="0"/>
              <a:t>‹Nº›</a:t>
            </a:fld>
            <a:endParaRPr lang="es-CO"/>
          </a:p>
        </p:txBody>
      </p:sp>
    </p:spTree>
    <p:extLst>
      <p:ext uri="{BB962C8B-B14F-4D97-AF65-F5344CB8AC3E}">
        <p14:creationId xmlns:p14="http://schemas.microsoft.com/office/powerpoint/2010/main" val="2242215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E46FBE6-E092-44AF-8646-7C90709C288F}" type="datetimeFigureOut">
              <a:rPr lang="es-CO" smtClean="0"/>
              <a:t>16/11/2014</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C121670F-CEF8-44BB-BAD0-EF99C5F74A9A}" type="slidenum">
              <a:rPr lang="es-CO" smtClean="0"/>
              <a:t>‹Nº›</a:t>
            </a:fld>
            <a:endParaRPr lang="es-CO"/>
          </a:p>
        </p:txBody>
      </p:sp>
    </p:spTree>
    <p:extLst>
      <p:ext uri="{BB962C8B-B14F-4D97-AF65-F5344CB8AC3E}">
        <p14:creationId xmlns:p14="http://schemas.microsoft.com/office/powerpoint/2010/main" val="1328620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accent1">
                  <a:lumMod val="60000"/>
                  <a:lumOff val="40000"/>
                  <a:alpha val="8000"/>
                </a:schemeClr>
              </a:gs>
              <a:gs pos="72000">
                <a:schemeClr val="accent1">
                  <a:lumMod val="60000"/>
                  <a:lumOff val="40000"/>
                  <a:alpha val="0"/>
                </a:schemeClr>
              </a:gs>
              <a:gs pos="36000">
                <a:schemeClr val="accent1">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E46FBE6-E092-44AF-8646-7C90709C288F}" type="datetimeFigureOut">
              <a:rPr lang="es-CO" smtClean="0"/>
              <a:t>16/11/2014</a:t>
            </a:fld>
            <a:endParaRPr lang="es-CO"/>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s-CO"/>
          </a:p>
        </p:txBody>
      </p:sp>
      <p:sp>
        <p:nvSpPr>
          <p:cNvPr id="6" name="Slide Number Placeholder 5"/>
          <p:cNvSpPr>
            <a:spLocks noGrp="1"/>
          </p:cNvSpPr>
          <p:nvPr>
            <p:ph type="sldNum" sz="quarter" idx="4"/>
          </p:nvPr>
        </p:nvSpPr>
        <p:spPr>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C121670F-CEF8-44BB-BAD0-EF99C5F74A9A}" type="slidenum">
              <a:rPr lang="es-CO" smtClean="0"/>
              <a:t>‹Nº›</a:t>
            </a:fld>
            <a:endParaRPr lang="es-CO"/>
          </a:p>
        </p:txBody>
      </p:sp>
    </p:spTree>
    <p:extLst>
      <p:ext uri="{BB962C8B-B14F-4D97-AF65-F5344CB8AC3E}">
        <p14:creationId xmlns:p14="http://schemas.microsoft.com/office/powerpoint/2010/main" val="1418637269"/>
      </p:ext>
    </p:extLst>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 id="2147483761"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gi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4005064"/>
            <a:ext cx="7772400" cy="1470025"/>
          </a:xfrm>
        </p:spPr>
        <p:txBody>
          <a:bodyPr/>
          <a:lstStyle/>
          <a:p>
            <a:r>
              <a:rPr lang="es-CO" b="1" i="1" dirty="0" smtClean="0"/>
              <a:t/>
            </a:r>
            <a:br>
              <a:rPr lang="es-CO" b="1" i="1" dirty="0" smtClean="0"/>
            </a:br>
            <a:r>
              <a:rPr lang="es-CO" b="1" i="1" dirty="0"/>
              <a:t/>
            </a:r>
            <a:br>
              <a:rPr lang="es-CO" b="1" i="1" dirty="0"/>
            </a:br>
            <a:r>
              <a:rPr lang="es-CO" b="1" i="1" dirty="0" smtClean="0"/>
              <a:t/>
            </a:r>
            <a:br>
              <a:rPr lang="es-CO" b="1" i="1" dirty="0" smtClean="0"/>
            </a:br>
            <a:r>
              <a:rPr lang="es-CO" b="1" i="1" dirty="0"/>
              <a:t/>
            </a:r>
            <a:br>
              <a:rPr lang="es-CO" b="1" i="1" dirty="0"/>
            </a:br>
            <a:r>
              <a:rPr lang="es-CO" b="1" i="1" dirty="0" smtClean="0"/>
              <a:t>FACTOR DE RIESGO QUIMICO EN LA INDUSTRIA</a:t>
            </a:r>
            <a:endParaRPr lang="es-CO" b="1" i="1" dirty="0"/>
          </a:p>
        </p:txBody>
      </p:sp>
    </p:spTree>
    <p:extLst>
      <p:ext uri="{BB962C8B-B14F-4D97-AF65-F5344CB8AC3E}">
        <p14:creationId xmlns:p14="http://schemas.microsoft.com/office/powerpoint/2010/main" val="37926752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20688"/>
            <a:ext cx="8229600" cy="5760640"/>
          </a:xfrm>
        </p:spPr>
        <p:txBody>
          <a:bodyPr>
            <a:normAutofit fontScale="92500" lnSpcReduction="20000"/>
          </a:bodyPr>
          <a:lstStyle/>
          <a:p>
            <a:pPr algn="just"/>
            <a:r>
              <a:rPr lang="es-CO" sz="2700" b="1" dirty="0" smtClean="0"/>
              <a:t>Irritantes secundarios:</a:t>
            </a:r>
            <a:r>
              <a:rPr lang="es-CO" sz="2700" dirty="0"/>
              <a:t> Su efecto principal es la intoxicación generalizada y la irritación y por su acción tiene menor importancia para una urgencia médica</a:t>
            </a:r>
          </a:p>
          <a:p>
            <a:pPr algn="just"/>
            <a:r>
              <a:rPr lang="es-CO" sz="2700" b="1" dirty="0" smtClean="0"/>
              <a:t>Asfixiantes</a:t>
            </a:r>
            <a:r>
              <a:rPr lang="es-CO" sz="2700" dirty="0" smtClean="0"/>
              <a:t> </a:t>
            </a:r>
            <a:r>
              <a:rPr lang="es-CO" sz="2700" dirty="0"/>
              <a:t>: sustancias químicas que cortan la respiración de oxigeno, si se prolonga es fatal</a:t>
            </a:r>
          </a:p>
          <a:p>
            <a:pPr algn="just"/>
            <a:r>
              <a:rPr lang="es-CO" sz="2700" b="1" dirty="0" smtClean="0"/>
              <a:t>Asfixiantes simples</a:t>
            </a:r>
            <a:r>
              <a:rPr lang="es-CO" sz="2700" dirty="0" smtClean="0"/>
              <a:t>: </a:t>
            </a:r>
            <a:r>
              <a:rPr lang="es-CO" sz="2700" dirty="0"/>
              <a:t>son las sustancias que químicas que en momentos nos impiden respirar al encontrarse en altas proporciones en el ambiente.</a:t>
            </a:r>
          </a:p>
          <a:p>
            <a:pPr algn="just"/>
            <a:r>
              <a:rPr lang="es-CO" sz="2700" b="1" dirty="0" smtClean="0"/>
              <a:t>Asfixiantes </a:t>
            </a:r>
            <a:r>
              <a:rPr lang="es-CO" sz="2700" b="1" dirty="0" err="1" smtClean="0"/>
              <a:t>quimicos</a:t>
            </a:r>
            <a:r>
              <a:rPr lang="es-CO" sz="2700" dirty="0" smtClean="0"/>
              <a:t>: </a:t>
            </a:r>
            <a:r>
              <a:rPr lang="es-CO" sz="2700" dirty="0"/>
              <a:t>Son sustancias que impiden la llegada del oxígeno a las células, bloqueando en el proceso de la respiración Pertenecen a este grupo el monóxido de carbono, el ácido cianhídrico, nitritos, los aminos y nitro derivados de los hidrocarburos aromáticos, entre otros.</a:t>
            </a:r>
          </a:p>
          <a:p>
            <a:pPr marL="0" indent="0">
              <a:buNone/>
            </a:pPr>
            <a:endParaRPr lang="es-CO" dirty="0"/>
          </a:p>
        </p:txBody>
      </p:sp>
    </p:spTree>
    <p:extLst>
      <p:ext uri="{BB962C8B-B14F-4D97-AF65-F5344CB8AC3E}">
        <p14:creationId xmlns:p14="http://schemas.microsoft.com/office/powerpoint/2010/main" val="268737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20688"/>
            <a:ext cx="8229600" cy="5505475"/>
          </a:xfrm>
        </p:spPr>
        <p:txBody>
          <a:bodyPr>
            <a:normAutofit lnSpcReduction="10000"/>
          </a:bodyPr>
          <a:lstStyle/>
          <a:p>
            <a:pPr marL="0" indent="0" algn="just">
              <a:buNone/>
            </a:pPr>
            <a:r>
              <a:rPr lang="es-CO" sz="2500" b="1" dirty="0"/>
              <a:t>TOXICOS QUE DAÑAN EL TEJIDO </a:t>
            </a:r>
            <a:r>
              <a:rPr lang="es-CO" sz="2500" b="1" dirty="0" smtClean="0"/>
              <a:t>POLMUNAR</a:t>
            </a:r>
          </a:p>
          <a:p>
            <a:pPr marL="0" indent="0" algn="just">
              <a:buNone/>
            </a:pPr>
            <a:endParaRPr lang="es-CO" sz="2500" dirty="0"/>
          </a:p>
          <a:p>
            <a:pPr algn="just"/>
            <a:r>
              <a:rPr lang="es-CO" sz="2500" dirty="0"/>
              <a:t>Sustancias químicas toxicas que pueden dañar o alterar de alguna manera los tejidos pulmonares. Normalmente se adquiere por exposición continuada del sujeto a atmósferas polvorientas. Las cuales son</a:t>
            </a:r>
            <a:r>
              <a:rPr lang="es-CO" sz="2500" dirty="0" smtClean="0"/>
              <a:t>:</a:t>
            </a:r>
          </a:p>
          <a:p>
            <a:pPr marL="0" indent="0" algn="just">
              <a:buNone/>
            </a:pPr>
            <a:endParaRPr lang="es-CO" sz="2500" dirty="0"/>
          </a:p>
          <a:p>
            <a:pPr algn="just"/>
            <a:r>
              <a:rPr lang="es-CO" sz="2500" b="1" dirty="0"/>
              <a:t>Polvos neumoconióticos</a:t>
            </a:r>
            <a:r>
              <a:rPr lang="es-CO" sz="2500" dirty="0"/>
              <a:t>: Son aquellas sustancias química o microorganismos que pueden originar a través de su acumulación en el pulmón, una degeneración de naturaleza fibrótica del tejido pulmonar. </a:t>
            </a:r>
            <a:endParaRPr lang="es-CO" sz="2500" dirty="0" smtClean="0"/>
          </a:p>
        </p:txBody>
      </p:sp>
    </p:spTree>
    <p:extLst>
      <p:ext uri="{BB962C8B-B14F-4D97-AF65-F5344CB8AC3E}">
        <p14:creationId xmlns:p14="http://schemas.microsoft.com/office/powerpoint/2010/main" val="15322362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20688"/>
            <a:ext cx="8229600" cy="5505475"/>
          </a:xfrm>
        </p:spPr>
        <p:txBody>
          <a:bodyPr/>
          <a:lstStyle/>
          <a:p>
            <a:pPr marL="0" indent="0" algn="just">
              <a:buNone/>
            </a:pPr>
            <a:r>
              <a:rPr lang="es-CO" dirty="0"/>
              <a:t>Entre las sustancias productoras de neumoconiosis tenemos:</a:t>
            </a:r>
          </a:p>
          <a:p>
            <a:pPr marL="0" indent="0">
              <a:buNone/>
            </a:pPr>
            <a:endParaRPr lang="es-CO" dirty="0"/>
          </a:p>
          <a:p>
            <a:pPr marL="0" indent="0">
              <a:buNone/>
            </a:pPr>
            <a:endParaRPr lang="es-CO" dirty="0"/>
          </a:p>
        </p:txBody>
      </p:sp>
      <p:pic>
        <p:nvPicPr>
          <p:cNvPr id="5" name="4 Imagen" descr="Monografias.com"/>
          <p:cNvPicPr/>
          <p:nvPr/>
        </p:nvPicPr>
        <p:blipFill>
          <a:blip r:embed="rId2">
            <a:extLst>
              <a:ext uri="{28A0092B-C50C-407E-A947-70E740481C1C}">
                <a14:useLocalDpi xmlns:a14="http://schemas.microsoft.com/office/drawing/2010/main" val="0"/>
              </a:ext>
            </a:extLst>
          </a:blip>
          <a:srcRect/>
          <a:stretch>
            <a:fillRect/>
          </a:stretch>
        </p:blipFill>
        <p:spPr bwMode="auto">
          <a:xfrm>
            <a:off x="539552" y="2060848"/>
            <a:ext cx="7992888" cy="4176464"/>
          </a:xfrm>
          <a:prstGeom prst="rect">
            <a:avLst/>
          </a:prstGeom>
          <a:noFill/>
          <a:ln>
            <a:noFill/>
          </a:ln>
        </p:spPr>
      </p:pic>
    </p:spTree>
    <p:extLst>
      <p:ext uri="{BB962C8B-B14F-4D97-AF65-F5344CB8AC3E}">
        <p14:creationId xmlns:p14="http://schemas.microsoft.com/office/powerpoint/2010/main" val="7506311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92696"/>
            <a:ext cx="8229600" cy="5433467"/>
          </a:xfrm>
        </p:spPr>
        <p:txBody>
          <a:bodyPr>
            <a:normAutofit/>
          </a:bodyPr>
          <a:lstStyle/>
          <a:p>
            <a:pPr marL="0" indent="0" algn="just">
              <a:buNone/>
            </a:pPr>
            <a:r>
              <a:rPr lang="es-CO" dirty="0"/>
              <a:t>Un segundo grupo lo conforman ciertos polvos y fibras de origen vegetal que portan microorganismos,. Ejemplos de estos son: el polvo de Algodón, que produce la enfermedad profesional llamada </a:t>
            </a:r>
            <a:r>
              <a:rPr lang="es-CO" b="1" dirty="0" smtClean="0"/>
              <a:t>bisinosi</a:t>
            </a:r>
            <a:r>
              <a:rPr lang="es-CO" dirty="0"/>
              <a:t> y el polvo de bagazo de la caña que produce la enfermedad profesional llamada </a:t>
            </a:r>
            <a:r>
              <a:rPr lang="es-CO" b="1" dirty="0"/>
              <a:t>bagazosis</a:t>
            </a:r>
            <a:r>
              <a:rPr lang="es-CO" dirty="0"/>
              <a:t>,</a:t>
            </a:r>
          </a:p>
          <a:p>
            <a:pPr algn="just"/>
            <a:r>
              <a:rPr lang="es-CO" b="1" dirty="0"/>
              <a:t>Polvos inertes:</a:t>
            </a:r>
            <a:r>
              <a:rPr lang="es-CO" dirty="0"/>
              <a:t> consecuencia de una acumulación de grandes cantidades de polvo en los alvéolos pulmonares, en su totalidad, impidiendo por tanto la difusión del oxígeno por las membranas alveolares. Se incluyen en este grupo polvos de naturaleza inorgánica, tales como el carborundo, polvo de piedra de esmeril, polvos metálicos, entre otros.</a:t>
            </a:r>
          </a:p>
          <a:p>
            <a:pPr algn="just"/>
            <a:r>
              <a:rPr lang="es-CO" b="1" dirty="0"/>
              <a:t>Polvos alérgicos:</a:t>
            </a:r>
            <a:r>
              <a:rPr lang="es-CO" dirty="0"/>
              <a:t> Lo forman polvos y fibras que en individuos sensibilizados originan reacciones de tipo alérgico. Suelen dar reacciones de este tipo el polen, polvos de madera y resina; fibras vegetales y sintéticas, plaguicidas, entre otros.</a:t>
            </a:r>
          </a:p>
          <a:p>
            <a:pPr marL="0" indent="0">
              <a:buNone/>
            </a:pPr>
            <a:endParaRPr lang="es-CO" dirty="0"/>
          </a:p>
        </p:txBody>
      </p:sp>
    </p:spTree>
    <p:extLst>
      <p:ext uri="{BB962C8B-B14F-4D97-AF65-F5344CB8AC3E}">
        <p14:creationId xmlns:p14="http://schemas.microsoft.com/office/powerpoint/2010/main" val="31903993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764704"/>
            <a:ext cx="8229600" cy="5361459"/>
          </a:xfrm>
        </p:spPr>
        <p:txBody>
          <a:bodyPr>
            <a:normAutofit/>
          </a:bodyPr>
          <a:lstStyle/>
          <a:p>
            <a:pPr marL="0" indent="0">
              <a:buNone/>
            </a:pPr>
            <a:r>
              <a:rPr lang="es-CO" b="1" i="1" dirty="0"/>
              <a:t>Normas de seguridad para el uso y manejo de sustancias </a:t>
            </a:r>
            <a:r>
              <a:rPr lang="es-CO" b="1" i="1" dirty="0" smtClean="0"/>
              <a:t>químicas:</a:t>
            </a:r>
            <a:endParaRPr lang="es-CO" b="1" dirty="0"/>
          </a:p>
          <a:p>
            <a:pPr algn="just"/>
            <a:r>
              <a:rPr lang="es-CO" dirty="0"/>
              <a:t>Todas las personas que de alguna manera manipulan estas sustancias químicas, son responsables de mantenerlos bajo </a:t>
            </a:r>
            <a:r>
              <a:rPr lang="es-CO" dirty="0" smtClean="0"/>
              <a:t>control</a:t>
            </a:r>
            <a:r>
              <a:rPr lang="es-CO" dirty="0"/>
              <a:t> </a:t>
            </a:r>
            <a:r>
              <a:rPr lang="es-CO" dirty="0" smtClean="0"/>
              <a:t>y </a:t>
            </a:r>
            <a:r>
              <a:rPr lang="es-CO" dirty="0"/>
              <a:t>en condiciones tales que no alteren la salud de los trabajadores y a nuestro planeta.</a:t>
            </a:r>
          </a:p>
          <a:p>
            <a:pPr algn="just"/>
            <a:r>
              <a:rPr lang="es-CO" dirty="0"/>
              <a:t>Si tenemos en cuenta la fabricación de los productos químicos que utilizamos, si sabemos como manipularlos, transportarlos, almacenarlos y eliminar sus residuos y además conocemos los riesgos que presentan y tomamos las medidas de seguridad necesarias, es posible producir industria, vida </a:t>
            </a:r>
            <a:r>
              <a:rPr lang="es-CO" dirty="0" smtClean="0"/>
              <a:t>y desarrollo</a:t>
            </a:r>
            <a:r>
              <a:rPr lang="es-CO" dirty="0"/>
              <a:t> en la sociedad.</a:t>
            </a:r>
          </a:p>
          <a:p>
            <a:pPr marL="0" indent="0">
              <a:buNone/>
            </a:pPr>
            <a:endParaRPr lang="es-CO" dirty="0"/>
          </a:p>
        </p:txBody>
      </p:sp>
    </p:spTree>
    <p:extLst>
      <p:ext uri="{BB962C8B-B14F-4D97-AF65-F5344CB8AC3E}">
        <p14:creationId xmlns:p14="http://schemas.microsoft.com/office/powerpoint/2010/main" val="3865187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92696"/>
            <a:ext cx="8229600" cy="5616624"/>
          </a:xfrm>
        </p:spPr>
        <p:txBody>
          <a:bodyPr>
            <a:normAutofit lnSpcReduction="10000"/>
          </a:bodyPr>
          <a:lstStyle/>
          <a:p>
            <a:pPr marL="0" indent="0">
              <a:buNone/>
            </a:pPr>
            <a:r>
              <a:rPr lang="es-CO" b="1" i="1" dirty="0"/>
              <a:t>Requisitos de seguridad para las sustancias </a:t>
            </a:r>
            <a:r>
              <a:rPr lang="es-CO" b="1" i="1" dirty="0" smtClean="0"/>
              <a:t>químicas:</a:t>
            </a:r>
          </a:p>
          <a:p>
            <a:pPr marL="0" indent="0">
              <a:buNone/>
            </a:pPr>
            <a:endParaRPr lang="es-CO" b="1" dirty="0"/>
          </a:p>
          <a:p>
            <a:pPr algn="just"/>
            <a:r>
              <a:rPr lang="es-CO" dirty="0"/>
              <a:t>El sitio de trabajo con sustancias químicas requiere normas de seguridad.</a:t>
            </a:r>
          </a:p>
          <a:p>
            <a:pPr algn="just"/>
            <a:r>
              <a:rPr lang="es-CO" dirty="0"/>
              <a:t>La ubicación y norma de </a:t>
            </a:r>
            <a:r>
              <a:rPr lang="es-CO" dirty="0" smtClean="0"/>
              <a:t>construcción</a:t>
            </a:r>
            <a:r>
              <a:rPr lang="es-CO" dirty="0"/>
              <a:t> </a:t>
            </a:r>
            <a:r>
              <a:rPr lang="es-CO" dirty="0" smtClean="0"/>
              <a:t>de </a:t>
            </a:r>
            <a:r>
              <a:rPr lang="es-CO" dirty="0"/>
              <a:t>edificios debe considerar los riesgos de explosión</a:t>
            </a:r>
          </a:p>
          <a:p>
            <a:pPr algn="just"/>
            <a:r>
              <a:rPr lang="es-CO" dirty="0" smtClean="0"/>
              <a:t>Suficiente </a:t>
            </a:r>
            <a:r>
              <a:rPr lang="es-CO" dirty="0"/>
              <a:t>espacio</a:t>
            </a:r>
          </a:p>
          <a:p>
            <a:pPr algn="just"/>
            <a:r>
              <a:rPr lang="es-CO" dirty="0"/>
              <a:t> Buena iluminación general y local</a:t>
            </a:r>
          </a:p>
          <a:p>
            <a:pPr algn="just"/>
            <a:r>
              <a:rPr lang="es-CO" dirty="0"/>
              <a:t> Buena ventilación general</a:t>
            </a:r>
          </a:p>
          <a:p>
            <a:pPr algn="just"/>
            <a:r>
              <a:rPr lang="es-CO" dirty="0"/>
              <a:t> Lugar y estantes seguros para almacenamiento</a:t>
            </a:r>
          </a:p>
          <a:p>
            <a:pPr algn="just"/>
            <a:r>
              <a:rPr lang="es-CO" dirty="0"/>
              <a:t> Buena disposición de las mesas de trabajo</a:t>
            </a:r>
          </a:p>
          <a:p>
            <a:pPr algn="just"/>
            <a:r>
              <a:rPr lang="es-CO" dirty="0"/>
              <a:t> Salidas de emergencia</a:t>
            </a:r>
          </a:p>
          <a:p>
            <a:pPr algn="just"/>
            <a:r>
              <a:rPr lang="es-CO" dirty="0"/>
              <a:t> Equipos adecuados contra incendios, fijos y portátiles</a:t>
            </a:r>
          </a:p>
          <a:p>
            <a:pPr algn="just"/>
            <a:r>
              <a:rPr lang="es-CO" dirty="0"/>
              <a:t>Botiquín de primeros auxilios con los elementos necesarios</a:t>
            </a:r>
          </a:p>
          <a:p>
            <a:pPr marL="0" indent="0" algn="just">
              <a:buNone/>
            </a:pPr>
            <a:endParaRPr lang="es-CO" dirty="0"/>
          </a:p>
        </p:txBody>
      </p:sp>
    </p:spTree>
    <p:extLst>
      <p:ext uri="{BB962C8B-B14F-4D97-AF65-F5344CB8AC3E}">
        <p14:creationId xmlns:p14="http://schemas.microsoft.com/office/powerpoint/2010/main" val="14285513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88640"/>
            <a:ext cx="8229600" cy="7128792"/>
          </a:xfrm>
        </p:spPr>
        <p:txBody>
          <a:bodyPr>
            <a:noAutofit/>
          </a:bodyPr>
          <a:lstStyle/>
          <a:p>
            <a:pPr marL="0" indent="0">
              <a:buNone/>
            </a:pPr>
            <a:r>
              <a:rPr lang="es-CO" sz="2500" b="1" dirty="0"/>
              <a:t>ELEMENTOS DE PROTECCIÓN </a:t>
            </a:r>
            <a:r>
              <a:rPr lang="es-CO" sz="2500" b="1" dirty="0" smtClean="0"/>
              <a:t>PERSONAL:</a:t>
            </a:r>
          </a:p>
          <a:p>
            <a:pPr marL="0" indent="0">
              <a:buNone/>
            </a:pPr>
            <a:endParaRPr lang="es-CO" sz="2500" dirty="0"/>
          </a:p>
          <a:p>
            <a:r>
              <a:rPr lang="es-CO" sz="2500" dirty="0"/>
              <a:t>Siempre que se usen o manejen materiales o sustancias químicas y en especial reactivas, se deben utilizar elementos de protección personal. El equipo de protección no debe pasar de un trabajador a otro.</a:t>
            </a:r>
          </a:p>
          <a:p>
            <a:r>
              <a:rPr lang="es-CO" sz="2500" dirty="0"/>
              <a:t>A continuación se presentan los más importantes:</a:t>
            </a:r>
          </a:p>
          <a:p>
            <a:r>
              <a:rPr lang="es-CO" sz="2500" b="1" dirty="0"/>
              <a:t> Máscaras contra gases y vapores:</a:t>
            </a:r>
            <a:r>
              <a:rPr lang="es-CO" sz="2500" dirty="0"/>
              <a:t> Se debe tener en cuenta que </a:t>
            </a:r>
            <a:r>
              <a:rPr lang="es-CO" sz="2500" i="1" dirty="0"/>
              <a:t>no todas las máscaras</a:t>
            </a:r>
            <a:r>
              <a:rPr lang="es-CO" sz="2500" dirty="0"/>
              <a:t> cumplen la misma </a:t>
            </a:r>
            <a:r>
              <a:rPr lang="es-CO" sz="2500" dirty="0" smtClean="0"/>
              <a:t>función</a:t>
            </a:r>
            <a:r>
              <a:rPr lang="es-CO" sz="2500" dirty="0"/>
              <a:t> </a:t>
            </a:r>
            <a:r>
              <a:rPr lang="es-CO" sz="2500" dirty="0" smtClean="0"/>
              <a:t>y </a:t>
            </a:r>
            <a:r>
              <a:rPr lang="es-CO" sz="2500" dirty="0"/>
              <a:t>que los filtros o cartuchos se saturan; por lo tanto, se deben cambiar periódicamente, según recomendaciones del fabricante.</a:t>
            </a:r>
          </a:p>
          <a:p>
            <a:r>
              <a:rPr lang="es-CO" sz="2500" b="1" dirty="0" smtClean="0"/>
              <a:t>Protector </a:t>
            </a:r>
            <a:r>
              <a:rPr lang="es-CO" sz="2500" b="1" dirty="0"/>
              <a:t>facial y gafas de seguridad:</a:t>
            </a:r>
            <a:r>
              <a:rPr lang="es-CO" sz="2500" dirty="0"/>
              <a:t> Su uso debe ser de carácter obligatorio siempre que se entre al laboratorio.</a:t>
            </a:r>
          </a:p>
          <a:p>
            <a:r>
              <a:rPr lang="es-CO" sz="2500" b="1" dirty="0"/>
              <a:t> </a:t>
            </a:r>
            <a:r>
              <a:rPr lang="es-CO" sz="2500" b="1" dirty="0" smtClean="0"/>
              <a:t>Vestido </a:t>
            </a:r>
            <a:r>
              <a:rPr lang="es-CO" sz="2500" b="1" dirty="0"/>
              <a:t>cómodo y fácil de quitar</a:t>
            </a:r>
            <a:r>
              <a:rPr lang="es-CO" sz="2500" dirty="0"/>
              <a:t>. Se recomienda el uso de la blusa de trabajo.</a:t>
            </a:r>
          </a:p>
          <a:p>
            <a:pPr marL="0" indent="0">
              <a:buNone/>
            </a:pPr>
            <a:endParaRPr lang="es-CO" sz="2500" dirty="0"/>
          </a:p>
        </p:txBody>
      </p:sp>
    </p:spTree>
    <p:extLst>
      <p:ext uri="{BB962C8B-B14F-4D97-AF65-F5344CB8AC3E}">
        <p14:creationId xmlns:p14="http://schemas.microsoft.com/office/powerpoint/2010/main" val="25374873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idx="1"/>
          </p:nvPr>
        </p:nvSpPr>
        <p:spPr>
          <a:xfrm>
            <a:off x="457200" y="692696"/>
            <a:ext cx="8229600" cy="5433467"/>
          </a:xfrm>
        </p:spPr>
        <p:txBody>
          <a:bodyPr/>
          <a:lstStyle/>
          <a:p>
            <a:pPr marL="0" indent="0">
              <a:buNone/>
            </a:pPr>
            <a:r>
              <a:rPr lang="es-CO" sz="2500" dirty="0"/>
              <a:t>EN DIFINICION DE LAS SUSTANCIAS </a:t>
            </a:r>
            <a:r>
              <a:rPr lang="es-CO" sz="2500" dirty="0" smtClean="0"/>
              <a:t>QUIMICAS:</a:t>
            </a:r>
          </a:p>
          <a:p>
            <a:pPr marL="0" indent="0">
              <a:buNone/>
            </a:pPr>
            <a:endParaRPr lang="es-CO" sz="2500" dirty="0"/>
          </a:p>
          <a:p>
            <a:pPr marL="0" indent="0">
              <a:buNone/>
            </a:pPr>
            <a:endParaRPr lang="es-CO" sz="2500" dirty="0"/>
          </a:p>
          <a:p>
            <a:r>
              <a:rPr lang="es-CO" sz="2500" dirty="0"/>
              <a:t>Es toda sustancia orgánica e inorgánica, natural o sintética, que durante su fabricación, manejo, transporte, </a:t>
            </a:r>
            <a:r>
              <a:rPr lang="es-CO" sz="2500" dirty="0" smtClean="0"/>
              <a:t>almacenamiento</a:t>
            </a:r>
            <a:r>
              <a:rPr lang="es-CO" sz="2500" dirty="0"/>
              <a:t> o uso puede incorporarse al ambiente en forma de polvo, humo, gas o vapor, con efectos perjudicial para la salud de las personas que entran en contacto con ella.</a:t>
            </a:r>
          </a:p>
          <a:p>
            <a:pPr marL="0" indent="0">
              <a:buNone/>
            </a:pPr>
            <a:endParaRPr lang="es-CO" dirty="0"/>
          </a:p>
        </p:txBody>
      </p:sp>
    </p:spTree>
    <p:extLst>
      <p:ext uri="{BB962C8B-B14F-4D97-AF65-F5344CB8AC3E}">
        <p14:creationId xmlns:p14="http://schemas.microsoft.com/office/powerpoint/2010/main" val="4206752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b="1" i="1" dirty="0" smtClean="0"/>
              <a:t>DEFINICIÓN</a:t>
            </a:r>
            <a:endParaRPr lang="es-CO" b="1" i="1" dirty="0"/>
          </a:p>
        </p:txBody>
      </p:sp>
      <p:sp>
        <p:nvSpPr>
          <p:cNvPr id="3" name="2 Marcador de contenido"/>
          <p:cNvSpPr>
            <a:spLocks noGrp="1"/>
          </p:cNvSpPr>
          <p:nvPr>
            <p:ph idx="1"/>
          </p:nvPr>
        </p:nvSpPr>
        <p:spPr>
          <a:xfrm>
            <a:off x="457200" y="1268760"/>
            <a:ext cx="8229600" cy="5400600"/>
          </a:xfrm>
        </p:spPr>
        <p:txBody>
          <a:bodyPr>
            <a:normAutofit/>
          </a:bodyPr>
          <a:lstStyle/>
          <a:p>
            <a:r>
              <a:rPr lang="es-CO" dirty="0"/>
              <a:t>Es unos de los </a:t>
            </a:r>
            <a:r>
              <a:rPr lang="es-CO" dirty="0" smtClean="0">
                <a:solidFill>
                  <a:schemeClr val="tx1">
                    <a:lumMod val="95000"/>
                    <a:lumOff val="5000"/>
                  </a:schemeClr>
                </a:solidFill>
              </a:rPr>
              <a:t>riesgos</a:t>
            </a:r>
            <a:r>
              <a:rPr lang="es-CO" dirty="0"/>
              <a:t> mas frecuentes a la hora de trabajar pues ellos están presentes en el </a:t>
            </a:r>
            <a:r>
              <a:rPr lang="es-CO" dirty="0" smtClean="0"/>
              <a:t>aire, </a:t>
            </a:r>
            <a:r>
              <a:rPr lang="es-CO" dirty="0"/>
              <a:t> si que en algunas veces se puedan ver, se sabe que están en lujares por el olor que ellos tienen o también en su textura.</a:t>
            </a:r>
          </a:p>
          <a:p>
            <a:r>
              <a:rPr lang="es-CO" dirty="0"/>
              <a:t>Muchos de </a:t>
            </a:r>
            <a:r>
              <a:rPr lang="es-CO" dirty="0" smtClean="0"/>
              <a:t>los </a:t>
            </a:r>
            <a:r>
              <a:rPr lang="es-CO" dirty="0"/>
              <a:t>riesgos químico provienen de la </a:t>
            </a:r>
            <a:r>
              <a:rPr lang="es-CO" dirty="0" smtClean="0"/>
              <a:t>industria, </a:t>
            </a:r>
            <a:r>
              <a:rPr lang="es-CO" dirty="0"/>
              <a:t>de los aerosoles, los humos que salen de grandes empresas que no solo contaminan a los humanos si no que afectan la capa de ozono.</a:t>
            </a:r>
          </a:p>
          <a:p>
            <a:r>
              <a:rPr lang="es-CO" dirty="0"/>
              <a:t>Muchas personas trabajan en ambientes como estos y nunca le prestan atención al daño que le están haciendo al organismo, con el pasar de los años se ven las consecuencias de los </a:t>
            </a:r>
            <a:r>
              <a:rPr lang="es-CO" dirty="0" smtClean="0"/>
              <a:t>productos</a:t>
            </a:r>
            <a:r>
              <a:rPr lang="es-CO" dirty="0"/>
              <a:t> </a:t>
            </a:r>
            <a:r>
              <a:rPr lang="es-CO" dirty="0" smtClean="0"/>
              <a:t>químicos </a:t>
            </a:r>
            <a:r>
              <a:rPr lang="es-CO" dirty="0"/>
              <a:t>que se inhalan por medio de boca , nariz o los poro del cuerpo.</a:t>
            </a:r>
          </a:p>
          <a:p>
            <a:r>
              <a:rPr lang="es-CO" dirty="0"/>
              <a:t>Se consideran que todos los factores de riesgo químico las sustancias naturales o sintéticas. En estado líquido, gaseoso o vapor.</a:t>
            </a:r>
          </a:p>
          <a:p>
            <a:endParaRPr lang="es-CO" dirty="0"/>
          </a:p>
        </p:txBody>
      </p:sp>
    </p:spTree>
    <p:extLst>
      <p:ext uri="{BB962C8B-B14F-4D97-AF65-F5344CB8AC3E}">
        <p14:creationId xmlns:p14="http://schemas.microsoft.com/office/powerpoint/2010/main" val="823265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92696"/>
            <a:ext cx="8229600" cy="5433467"/>
          </a:xfrm>
        </p:spPr>
        <p:txBody>
          <a:bodyPr>
            <a:normAutofit fontScale="92500" lnSpcReduction="20000"/>
          </a:bodyPr>
          <a:lstStyle/>
          <a:p>
            <a:pPr marL="0" indent="0">
              <a:buNone/>
            </a:pPr>
            <a:r>
              <a:rPr lang="es-CO" sz="2500" b="1" dirty="0"/>
              <a:t>Las sustancias químicas se clasifican en</a:t>
            </a:r>
            <a:r>
              <a:rPr lang="es-CO" sz="2500" b="1" dirty="0" smtClean="0"/>
              <a:t>:</a:t>
            </a:r>
          </a:p>
          <a:p>
            <a:pPr marL="0" indent="0">
              <a:buNone/>
            </a:pPr>
            <a:endParaRPr lang="es-CO" sz="2500" b="1" dirty="0" smtClean="0"/>
          </a:p>
          <a:p>
            <a:pPr marL="0" indent="0">
              <a:buNone/>
            </a:pPr>
            <a:r>
              <a:rPr lang="es-CO" sz="2500" dirty="0" smtClean="0"/>
              <a:t>Según el estado físico: </a:t>
            </a:r>
          </a:p>
          <a:p>
            <a:pPr marL="0" indent="0">
              <a:buNone/>
            </a:pPr>
            <a:endParaRPr lang="es-CO" sz="2500" dirty="0" smtClean="0"/>
          </a:p>
          <a:p>
            <a:pPr algn="just">
              <a:buFont typeface="Arial" charset="0"/>
              <a:buChar char="•"/>
            </a:pPr>
            <a:r>
              <a:rPr lang="es-CO" sz="2500" dirty="0" smtClean="0"/>
              <a:t>Las </a:t>
            </a:r>
            <a:r>
              <a:rPr lang="es-CO" sz="2500" dirty="0"/>
              <a:t>sustancias químicas se encuentran en la naturaleza en estado solido, liquido , vapores, cada uno de ellos presenta un estado según el ambiente que se encuentre</a:t>
            </a:r>
            <a:r>
              <a:rPr lang="es-CO" sz="2500" dirty="0" smtClean="0"/>
              <a:t>.</a:t>
            </a:r>
          </a:p>
          <a:p>
            <a:pPr algn="just">
              <a:buFont typeface="Arial" charset="0"/>
              <a:buChar char="•"/>
            </a:pPr>
            <a:r>
              <a:rPr lang="es-CO" sz="2500" dirty="0"/>
              <a:t>Gases y vapores: son las sustancias que se </a:t>
            </a:r>
            <a:r>
              <a:rPr lang="es-CO" sz="2500" dirty="0" smtClean="0"/>
              <a:t>mezclan </a:t>
            </a:r>
            <a:r>
              <a:rPr lang="es-CO" sz="2500" dirty="0"/>
              <a:t>con el aire, anteriormente eran liquidas ejemplo. Las pinturas.</a:t>
            </a:r>
          </a:p>
          <a:p>
            <a:r>
              <a:rPr lang="es-CO" sz="2500" dirty="0"/>
              <a:t>Sustancias liquidas: se encuentran en la naturaleza, cada una de ellas son diferentes según su composición, ejemplo, los </a:t>
            </a:r>
            <a:r>
              <a:rPr lang="es-CO" sz="2500" dirty="0" smtClean="0"/>
              <a:t>disolventes</a:t>
            </a:r>
          </a:p>
          <a:p>
            <a:r>
              <a:rPr lang="es-CO" sz="2500" dirty="0" smtClean="0"/>
              <a:t>Según la presentación en el ambiente.</a:t>
            </a:r>
            <a:endParaRPr lang="es-CO" sz="2500" dirty="0"/>
          </a:p>
        </p:txBody>
      </p:sp>
    </p:spTree>
    <p:extLst>
      <p:ext uri="{BB962C8B-B14F-4D97-AF65-F5344CB8AC3E}">
        <p14:creationId xmlns:p14="http://schemas.microsoft.com/office/powerpoint/2010/main" val="638132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36712"/>
            <a:ext cx="8229600" cy="5289451"/>
          </a:xfrm>
        </p:spPr>
        <p:txBody>
          <a:bodyPr>
            <a:normAutofit lnSpcReduction="10000"/>
          </a:bodyPr>
          <a:lstStyle/>
          <a:p>
            <a:pPr marL="0" indent="0">
              <a:buNone/>
            </a:pPr>
            <a:r>
              <a:rPr lang="es-CO" sz="2500" dirty="0" smtClean="0"/>
              <a:t>Ellos se presentan en el ambiente según sean aplicados como:</a:t>
            </a:r>
          </a:p>
          <a:p>
            <a:pPr algn="just">
              <a:buFont typeface="Arial" charset="0"/>
              <a:buChar char="•"/>
            </a:pPr>
            <a:r>
              <a:rPr lang="es-CO" sz="2500" b="1" dirty="0" smtClean="0"/>
              <a:t>Aerosoles: </a:t>
            </a:r>
            <a:r>
              <a:rPr lang="es-CO" sz="2500" dirty="0"/>
              <a:t>son las sustancias que presentan el aire en vapor y liquidas de tamaño muy pequeña, por su escaso volumen, pueden quedar flotando en el aire por unas cuantas </a:t>
            </a:r>
            <a:r>
              <a:rPr lang="es-CO" sz="2500" dirty="0" smtClean="0"/>
              <a:t>horas.</a:t>
            </a:r>
          </a:p>
          <a:p>
            <a:pPr algn="just">
              <a:buFont typeface="Arial" charset="0"/>
              <a:buChar char="•"/>
            </a:pPr>
            <a:r>
              <a:rPr lang="es-CO" sz="2500" b="1" dirty="0" smtClean="0"/>
              <a:t>Polvos: </a:t>
            </a:r>
            <a:r>
              <a:rPr lang="es-CO" sz="2500" dirty="0"/>
              <a:t> son partículas solidas que se presentan en el ambiente al pulir, </a:t>
            </a:r>
            <a:r>
              <a:rPr lang="es-CO" sz="2500" dirty="0" smtClean="0"/>
              <a:t>gatear </a:t>
            </a:r>
            <a:r>
              <a:rPr lang="es-CO" sz="2500" dirty="0"/>
              <a:t>en las maquinas, al ser partículas solidas se pensara que descienden rápidamente al suelo, pero según científicamente </a:t>
            </a:r>
            <a:r>
              <a:rPr lang="es-CO" sz="2500" dirty="0" smtClean="0"/>
              <a:t>esta comprobado que </a:t>
            </a:r>
            <a:r>
              <a:rPr lang="es-CO" sz="2500" dirty="0"/>
              <a:t>una partícula solida como </a:t>
            </a:r>
            <a:r>
              <a:rPr lang="es-CO" sz="2500" dirty="0" smtClean="0"/>
              <a:t>esta, tarda 117 </a:t>
            </a:r>
            <a:r>
              <a:rPr lang="es-CO" sz="2500" dirty="0"/>
              <a:t>minutos en caer al suelo luego de haberse provocado.</a:t>
            </a:r>
            <a:endParaRPr lang="es-CO" sz="2500" b="1" dirty="0" smtClean="0"/>
          </a:p>
          <a:p>
            <a:pPr marL="0" indent="0" algn="just">
              <a:buNone/>
            </a:pPr>
            <a:endParaRPr lang="es-CO" sz="2500" dirty="0" smtClean="0"/>
          </a:p>
          <a:p>
            <a:pPr marL="0" indent="0" algn="just">
              <a:buNone/>
            </a:pPr>
            <a:endParaRPr lang="es-CO" sz="2500" dirty="0" smtClean="0"/>
          </a:p>
          <a:p>
            <a:pPr marL="0" indent="0" algn="just">
              <a:buNone/>
            </a:pPr>
            <a:endParaRPr lang="es-CO" sz="2500" dirty="0"/>
          </a:p>
        </p:txBody>
      </p:sp>
    </p:spTree>
    <p:extLst>
      <p:ext uri="{BB962C8B-B14F-4D97-AF65-F5344CB8AC3E}">
        <p14:creationId xmlns:p14="http://schemas.microsoft.com/office/powerpoint/2010/main" val="1994508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http://www.cancer.gov/PublishedContent/Images/images/documents/88fb82bc-4285-4649-ac33-f7b77b2db892/sp-c-2.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99592" y="1052735"/>
            <a:ext cx="3024336" cy="2488565"/>
          </a:xfrm>
          <a:prstGeom prst="rect">
            <a:avLst/>
          </a:prstGeom>
          <a:noFill/>
          <a:ln>
            <a:noFill/>
          </a:ln>
        </p:spPr>
      </p:pic>
      <p:pic>
        <p:nvPicPr>
          <p:cNvPr id="5" name="4 Imagen" descr="http://www.voltairenet.org/local/cache-vignettes/L390xH261/conta390-ceb1a.jpg"/>
          <p:cNvPicPr/>
          <p:nvPr/>
        </p:nvPicPr>
        <p:blipFill>
          <a:blip r:embed="rId3">
            <a:extLst>
              <a:ext uri="{28A0092B-C50C-407E-A947-70E740481C1C}">
                <a14:useLocalDpi xmlns:a14="http://schemas.microsoft.com/office/drawing/2010/main" val="0"/>
              </a:ext>
            </a:extLst>
          </a:blip>
          <a:srcRect/>
          <a:stretch>
            <a:fillRect/>
          </a:stretch>
        </p:blipFill>
        <p:spPr bwMode="auto">
          <a:xfrm>
            <a:off x="3923928" y="1052736"/>
            <a:ext cx="4176464" cy="2488565"/>
          </a:xfrm>
          <a:prstGeom prst="rect">
            <a:avLst/>
          </a:prstGeom>
          <a:noFill/>
          <a:ln>
            <a:noFill/>
          </a:ln>
        </p:spPr>
      </p:pic>
      <p:pic>
        <p:nvPicPr>
          <p:cNvPr id="6" name="5 Imagen" descr="http://3.bp.blogspot.com/-_mcloyMlPNA/T5j9MYYK6mI/AAAAAAAAAFU/MAflIcV9d6s/s1600/rshi22a.gif"/>
          <p:cNvPicPr/>
          <p:nvPr/>
        </p:nvPicPr>
        <p:blipFill>
          <a:blip r:embed="rId4">
            <a:extLst>
              <a:ext uri="{28A0092B-C50C-407E-A947-70E740481C1C}">
                <a14:useLocalDpi xmlns:a14="http://schemas.microsoft.com/office/drawing/2010/main" val="0"/>
              </a:ext>
            </a:extLst>
          </a:blip>
          <a:srcRect/>
          <a:stretch>
            <a:fillRect/>
          </a:stretch>
        </p:blipFill>
        <p:spPr bwMode="auto">
          <a:xfrm>
            <a:off x="3923929" y="3541301"/>
            <a:ext cx="4176464" cy="2871053"/>
          </a:xfrm>
          <a:prstGeom prst="rect">
            <a:avLst/>
          </a:prstGeom>
          <a:noFill/>
          <a:ln>
            <a:noFill/>
          </a:ln>
        </p:spPr>
      </p:pic>
      <p:pic>
        <p:nvPicPr>
          <p:cNvPr id="7" name="6 Imagen" descr="http://4.bp.blogspot.com/_SCyhwUa5Dnk/S4W0pyUZDaI/AAAAAAAAAAs/pUhwdnyaWUA/s320/residuos.jpg"/>
          <p:cNvPicPr/>
          <p:nvPr/>
        </p:nvPicPr>
        <p:blipFill>
          <a:blip r:embed="rId5">
            <a:extLst>
              <a:ext uri="{28A0092B-C50C-407E-A947-70E740481C1C}">
                <a14:useLocalDpi xmlns:a14="http://schemas.microsoft.com/office/drawing/2010/main" val="0"/>
              </a:ext>
            </a:extLst>
          </a:blip>
          <a:srcRect/>
          <a:stretch>
            <a:fillRect/>
          </a:stretch>
        </p:blipFill>
        <p:spPr bwMode="auto">
          <a:xfrm>
            <a:off x="899592" y="3541301"/>
            <a:ext cx="3024336" cy="2871053"/>
          </a:xfrm>
          <a:prstGeom prst="rect">
            <a:avLst/>
          </a:prstGeom>
          <a:noFill/>
          <a:ln>
            <a:noFill/>
          </a:ln>
        </p:spPr>
      </p:pic>
    </p:spTree>
    <p:extLst>
      <p:ext uri="{BB962C8B-B14F-4D97-AF65-F5344CB8AC3E}">
        <p14:creationId xmlns:p14="http://schemas.microsoft.com/office/powerpoint/2010/main" val="12845944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908720"/>
            <a:ext cx="8229600" cy="5433467"/>
          </a:xfrm>
        </p:spPr>
        <p:txBody>
          <a:bodyPr>
            <a:normAutofit/>
          </a:bodyPr>
          <a:lstStyle/>
          <a:p>
            <a:pPr marL="0" indent="0" algn="just">
              <a:buNone/>
            </a:pPr>
            <a:r>
              <a:rPr lang="es-CO" sz="2500" b="1" dirty="0" smtClean="0"/>
              <a:t>Como afectan las sustancias químicas en nuestro organismo:</a:t>
            </a:r>
          </a:p>
          <a:p>
            <a:pPr marL="0" indent="0" algn="just">
              <a:buNone/>
            </a:pPr>
            <a:r>
              <a:rPr lang="es-CO" sz="2500" dirty="0"/>
              <a:t>Las sustancias químicas atacan a nuestro organismo </a:t>
            </a:r>
            <a:r>
              <a:rPr lang="es-CO" sz="2500" dirty="0" smtClean="0"/>
              <a:t>según </a:t>
            </a:r>
            <a:r>
              <a:rPr lang="es-CO" sz="2500" dirty="0"/>
              <a:t>como estén </a:t>
            </a:r>
            <a:r>
              <a:rPr lang="es-CO" sz="2500" dirty="0" smtClean="0"/>
              <a:t>compuestas:</a:t>
            </a:r>
          </a:p>
          <a:p>
            <a:pPr marL="0" indent="0" algn="just">
              <a:buNone/>
            </a:pPr>
            <a:endParaRPr lang="es-CO" sz="2500" b="1" dirty="0"/>
          </a:p>
          <a:p>
            <a:pPr algn="just"/>
            <a:r>
              <a:rPr lang="es-CO" sz="2500" b="1" dirty="0"/>
              <a:t>Vías respiratorias:</a:t>
            </a:r>
            <a:r>
              <a:rPr lang="es-CO" sz="2500" dirty="0"/>
              <a:t> la vía más importante para que los contaminantes  </a:t>
            </a:r>
            <a:r>
              <a:rPr lang="es-CO" sz="2500" dirty="0" smtClean="0"/>
              <a:t>entren </a:t>
            </a:r>
            <a:r>
              <a:rPr lang="es-CO" sz="2500" dirty="0"/>
              <a:t>en nuestro </a:t>
            </a:r>
            <a:r>
              <a:rPr lang="es-CO" sz="2500" dirty="0" smtClean="0"/>
              <a:t>organismo son,  la </a:t>
            </a:r>
            <a:r>
              <a:rPr lang="es-CO" sz="2500" dirty="0"/>
              <a:t>nariz, boca. Según sea el tamaño de la partículas, ellas afectaran a los pulmones.</a:t>
            </a:r>
          </a:p>
          <a:p>
            <a:pPr algn="just"/>
            <a:r>
              <a:rPr lang="es-CO" sz="2500" b="1" dirty="0"/>
              <a:t>Vía digestiva:</a:t>
            </a:r>
            <a:r>
              <a:rPr lang="es-CO" sz="2500" dirty="0"/>
              <a:t> cuando se consume comida en el lujar de trabajo donde están las partículas en el aire.</a:t>
            </a:r>
          </a:p>
          <a:p>
            <a:pPr marL="0" indent="0" algn="just">
              <a:buNone/>
            </a:pPr>
            <a:endParaRPr lang="es-CO" sz="2500" b="1" dirty="0"/>
          </a:p>
        </p:txBody>
      </p:sp>
    </p:spTree>
    <p:extLst>
      <p:ext uri="{BB962C8B-B14F-4D97-AF65-F5344CB8AC3E}">
        <p14:creationId xmlns:p14="http://schemas.microsoft.com/office/powerpoint/2010/main" val="1416080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48680"/>
            <a:ext cx="8229600" cy="5577483"/>
          </a:xfrm>
        </p:spPr>
        <p:txBody>
          <a:bodyPr>
            <a:normAutofit/>
          </a:bodyPr>
          <a:lstStyle/>
          <a:p>
            <a:pPr marL="0" indent="0">
              <a:buNone/>
            </a:pPr>
            <a:r>
              <a:rPr lang="es-CO" sz="2500" b="1" dirty="0"/>
              <a:t>EFECTOS DE LAS SUSTANCIAS </a:t>
            </a:r>
            <a:r>
              <a:rPr lang="es-CO" sz="2500" b="1" dirty="0" smtClean="0"/>
              <a:t>QUIMICAS</a:t>
            </a:r>
          </a:p>
          <a:p>
            <a:pPr marL="0" indent="0">
              <a:buNone/>
            </a:pPr>
            <a:endParaRPr lang="es-CO" sz="2500" dirty="0"/>
          </a:p>
          <a:p>
            <a:pPr marL="0" indent="0" algn="just">
              <a:buNone/>
            </a:pPr>
            <a:r>
              <a:rPr lang="es-CO" sz="2500" dirty="0"/>
              <a:t>La </a:t>
            </a:r>
            <a:r>
              <a:rPr lang="es-CO" sz="2500" dirty="0" smtClean="0"/>
              <a:t>acción nociva </a:t>
            </a:r>
            <a:r>
              <a:rPr lang="es-CO" sz="2500" dirty="0"/>
              <a:t>de las sustancias químicas depende del organismo</a:t>
            </a:r>
            <a:r>
              <a:rPr lang="es-CO" sz="2500" dirty="0" smtClean="0"/>
              <a:t>:</a:t>
            </a:r>
          </a:p>
          <a:p>
            <a:pPr marL="0" indent="0" algn="just">
              <a:buNone/>
            </a:pPr>
            <a:endParaRPr lang="es-CO" sz="2500" dirty="0"/>
          </a:p>
          <a:p>
            <a:pPr algn="just"/>
            <a:r>
              <a:rPr lang="es-CO" sz="2500" b="1" dirty="0"/>
              <a:t>solubilidad en la </a:t>
            </a:r>
            <a:r>
              <a:rPr lang="es-CO" sz="2500" b="1" dirty="0" smtClean="0"/>
              <a:t>sangre: </a:t>
            </a:r>
            <a:r>
              <a:rPr lang="es-CO" sz="2500" dirty="0" smtClean="0"/>
              <a:t>ya </a:t>
            </a:r>
            <a:r>
              <a:rPr lang="es-CO" sz="2500" dirty="0"/>
              <a:t>que ésta determina el lugar donde ejerce su acción el tóxico, su </a:t>
            </a:r>
            <a:r>
              <a:rPr lang="es-CO" sz="2500" dirty="0" smtClean="0"/>
              <a:t>distribución </a:t>
            </a:r>
            <a:r>
              <a:rPr lang="es-CO" sz="2500" dirty="0"/>
              <a:t>la saturación en el organismo.</a:t>
            </a:r>
          </a:p>
          <a:p>
            <a:pPr algn="just"/>
            <a:r>
              <a:rPr lang="es-CO" sz="2500" b="1" dirty="0"/>
              <a:t>La reactividad</a:t>
            </a:r>
            <a:r>
              <a:rPr lang="es-CO" sz="2500" dirty="0"/>
              <a:t> es la que determina que una sustancia sea irritante.</a:t>
            </a:r>
          </a:p>
          <a:p>
            <a:pPr algn="just"/>
            <a:r>
              <a:rPr lang="es-CO" sz="2500" b="1" dirty="0"/>
              <a:t>metabolización,</a:t>
            </a:r>
            <a:r>
              <a:rPr lang="es-CO" sz="2500" dirty="0"/>
              <a:t> que determina la forma como se asimila en el organismo y como se elimina</a:t>
            </a:r>
            <a:r>
              <a:rPr lang="es-CO" sz="2500" b="1" i="1" dirty="0"/>
              <a:t>.</a:t>
            </a:r>
            <a:endParaRPr lang="es-CO" sz="2500" dirty="0"/>
          </a:p>
          <a:p>
            <a:pPr marL="0" indent="0">
              <a:buNone/>
            </a:pPr>
            <a:endParaRPr lang="es-CO" sz="2500" dirty="0"/>
          </a:p>
        </p:txBody>
      </p:sp>
    </p:spTree>
    <p:extLst>
      <p:ext uri="{BB962C8B-B14F-4D97-AF65-F5344CB8AC3E}">
        <p14:creationId xmlns:p14="http://schemas.microsoft.com/office/powerpoint/2010/main" val="2406531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76672"/>
            <a:ext cx="8229600" cy="5904656"/>
          </a:xfrm>
        </p:spPr>
        <p:txBody>
          <a:bodyPr>
            <a:normAutofit/>
          </a:bodyPr>
          <a:lstStyle/>
          <a:p>
            <a:pPr marL="0" indent="0" algn="just">
              <a:buNone/>
            </a:pPr>
            <a:r>
              <a:rPr lang="es-CO" b="1" dirty="0"/>
              <a:t>Las sustancias químicas se pueden clasificar </a:t>
            </a:r>
            <a:r>
              <a:rPr lang="es-CO" b="1" dirty="0" smtClean="0"/>
              <a:t>en:</a:t>
            </a:r>
          </a:p>
          <a:p>
            <a:pPr marL="0" indent="0" algn="just">
              <a:buNone/>
            </a:pPr>
            <a:endParaRPr lang="es-CO" dirty="0"/>
          </a:p>
          <a:p>
            <a:pPr algn="just"/>
            <a:r>
              <a:rPr lang="es-CO" b="1" dirty="0"/>
              <a:t>Irritantes:</a:t>
            </a:r>
            <a:r>
              <a:rPr lang="es-CO" dirty="0"/>
              <a:t> sustancias químicas que al entrar en contacto con algunas partes de nuestro cuerpo les causa inflamación, se clasifican </a:t>
            </a:r>
            <a:r>
              <a:rPr lang="es-CO" dirty="0" smtClean="0"/>
              <a:t>en:</a:t>
            </a:r>
            <a:endParaRPr lang="es-CO" dirty="0"/>
          </a:p>
          <a:p>
            <a:pPr algn="just"/>
            <a:r>
              <a:rPr lang="es-CO" b="1" dirty="0"/>
              <a:t>irritantes primarios:</a:t>
            </a:r>
            <a:r>
              <a:rPr lang="es-CO" dirty="0"/>
              <a:t> las sustancias lo principal es la inflamación de las áreas anatómicas con las que entra en contacto con la </a:t>
            </a:r>
            <a:r>
              <a:rPr lang="es-CO" dirty="0" smtClean="0"/>
              <a:t>piel</a:t>
            </a:r>
            <a:r>
              <a:rPr lang="es-CO" dirty="0"/>
              <a:t> </a:t>
            </a:r>
            <a:r>
              <a:rPr lang="es-CO" dirty="0" smtClean="0"/>
              <a:t>o </a:t>
            </a:r>
            <a:r>
              <a:rPr lang="es-CO" dirty="0"/>
              <a:t>las mucosas</a:t>
            </a:r>
          </a:p>
          <a:p>
            <a:pPr algn="just"/>
            <a:r>
              <a:rPr lang="es-CO" b="1" dirty="0"/>
              <a:t>Irritantes del tracto respiratorio.</a:t>
            </a:r>
            <a:r>
              <a:rPr lang="es-CO" dirty="0"/>
              <a:t> Debido a su solubilidad en agua, este grupo localiza su acción en las vías respiratorias superiores, Las sustancias son absorbidas a través de la nariz y la garganta y el aire llega prácticamente limpio a los pulmones. Algunas de estas sustancias son </a:t>
            </a:r>
            <a:r>
              <a:rPr lang="es-CO" dirty="0" smtClean="0"/>
              <a:t>los ácidos</a:t>
            </a:r>
            <a:r>
              <a:rPr lang="es-CO" dirty="0"/>
              <a:t> clorhídrico, sulfúrico, hidróxidos de sodio, potasio y amonio, los polvos y nieblas ácidas y entre otros.</a:t>
            </a:r>
          </a:p>
          <a:p>
            <a:pPr marL="0" indent="0">
              <a:buNone/>
            </a:pPr>
            <a:endParaRPr lang="es-CO" dirty="0"/>
          </a:p>
        </p:txBody>
      </p:sp>
    </p:spTree>
    <p:extLst>
      <p:ext uri="{BB962C8B-B14F-4D97-AF65-F5344CB8AC3E}">
        <p14:creationId xmlns:p14="http://schemas.microsoft.com/office/powerpoint/2010/main" val="40130235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548680"/>
            <a:ext cx="8229600" cy="5832648"/>
          </a:xfrm>
        </p:spPr>
        <p:txBody>
          <a:bodyPr>
            <a:normAutofit fontScale="92500" lnSpcReduction="20000"/>
          </a:bodyPr>
          <a:lstStyle/>
          <a:p>
            <a:pPr algn="just"/>
            <a:r>
              <a:rPr lang="es-CO" sz="2700" b="1" dirty="0"/>
              <a:t>Irritantes del tracto respiratorio y del tejido </a:t>
            </a:r>
            <a:r>
              <a:rPr lang="es-CO" sz="2700" b="1" dirty="0" smtClean="0"/>
              <a:t>pulmonar</a:t>
            </a:r>
            <a:r>
              <a:rPr lang="es-CO" sz="2700" i="1" dirty="0" smtClean="0"/>
              <a:t>:</a:t>
            </a:r>
            <a:r>
              <a:rPr lang="es-CO" sz="2700" dirty="0"/>
              <a:t> sustancias cuya solubilidad en agua es moderada, y cuando son inhaladas, recorren espacios mayores dentro de las vías respiratorias. Ejemplo de estos son los halógenos: cloro, flúor, los haluros de azufre y fósforo, el éter etílico, entre otros.</a:t>
            </a:r>
          </a:p>
          <a:p>
            <a:pPr algn="just"/>
            <a:r>
              <a:rPr lang="es-CO" sz="2700" b="1" dirty="0"/>
              <a:t>Irritantes del tejido </a:t>
            </a:r>
            <a:r>
              <a:rPr lang="es-CO" sz="2700" b="1" dirty="0" smtClean="0"/>
              <a:t>pulmonar</a:t>
            </a:r>
            <a:r>
              <a:rPr lang="es-CO" sz="2700" i="1" dirty="0" smtClean="0"/>
              <a:t>:</a:t>
            </a:r>
            <a:r>
              <a:rPr lang="es-CO" sz="2700" dirty="0"/>
              <a:t> Por su baja o ninguna solubilidad pueden llegar hasta los tejidos del pulmón. Aunque también presentan efecto irritante sobre las vías respiratorias superiores, esto no es de importancia frente a la reacción tan intensa que producen en los pulmones. Ejemplo de ellos son el dióxido de nitrógeno, el gas fosgeno, el ozono, los hidrocarburos aromáticos y gases nitrosos, entre otros.</a:t>
            </a:r>
          </a:p>
          <a:p>
            <a:endParaRPr lang="es-CO" dirty="0"/>
          </a:p>
        </p:txBody>
      </p:sp>
    </p:spTree>
    <p:extLst>
      <p:ext uri="{BB962C8B-B14F-4D97-AF65-F5344CB8AC3E}">
        <p14:creationId xmlns:p14="http://schemas.microsoft.com/office/powerpoint/2010/main" val="17410416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tint val="100000"/>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246</TotalTime>
  <Words>216</Words>
  <Application>Microsoft Office PowerPoint</Application>
  <PresentationFormat>Presentación en pantalla (4:3)</PresentationFormat>
  <Paragraphs>76</Paragraphs>
  <Slides>17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17</vt:i4>
      </vt:variant>
    </vt:vector>
  </HeadingPairs>
  <TitlesOfParts>
    <vt:vector size="21" baseType="lpstr">
      <vt:lpstr>Arial</vt:lpstr>
      <vt:lpstr>Century Gothic</vt:lpstr>
      <vt:lpstr>Wingdings 3</vt:lpstr>
      <vt:lpstr>Ion</vt:lpstr>
      <vt:lpstr>    FACTOR DE RIESGO QUIMICO EN LA INDUSTRIA</vt:lpstr>
      <vt:lpstr>DEFINICIÓN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FACTOR DE RIESGO QUIMICO EN LA INDUSTRIA</dc:title>
  <dc:creator>FELIPE MARQUEZ</dc:creator>
  <cp:lastModifiedBy>sergio amortegui</cp:lastModifiedBy>
  <cp:revision>32</cp:revision>
  <dcterms:created xsi:type="dcterms:W3CDTF">2013-04-18T00:53:05Z</dcterms:created>
  <dcterms:modified xsi:type="dcterms:W3CDTF">2014-11-17T01:23:23Z</dcterms:modified>
</cp:coreProperties>
</file>