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77" r:id="rId14"/>
    <p:sldId id="278" r:id="rId15"/>
    <p:sldId id="275" r:id="rId16"/>
    <p:sldId id="273" r:id="rId17"/>
    <p:sldId id="268" r:id="rId18"/>
    <p:sldId id="270" r:id="rId19"/>
    <p:sldId id="271" r:id="rId20"/>
    <p:sldId id="272" r:id="rId21"/>
    <p:sldId id="269" r:id="rId22"/>
    <p:sldId id="274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3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87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7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685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30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1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49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40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9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46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3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71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93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46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8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2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E0811F-EFB8-40A9-9CE9-FDCB71A5D209}" type="datetimeFigureOut">
              <a:rPr lang="es-ES" smtClean="0"/>
              <a:t>16/11/2014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9540-B598-48DC-A684-7FCFB76F7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888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ojasalud.es/content/category/10/114/91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iojasalud.es/content/category/10/97/753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flipV="1">
            <a:off x="722376" y="476672"/>
            <a:ext cx="45719" cy="166246"/>
          </a:xfrm>
        </p:spPr>
        <p:txBody>
          <a:bodyPr>
            <a:normAutofit fontScale="90000"/>
          </a:bodyPr>
          <a:lstStyle/>
          <a:p>
            <a:pPr algn="ctr"/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22376" y="4929198"/>
            <a:ext cx="7772400" cy="571504"/>
          </a:xfrm>
        </p:spPr>
        <p:txBody>
          <a:bodyPr>
            <a:normAutofit lnSpcReduction="10000"/>
          </a:bodyPr>
          <a:lstStyle/>
          <a:p>
            <a:pPr algn="ctr"/>
            <a:endParaRPr lang="es-ES" sz="3200" dirty="0">
              <a:solidFill>
                <a:schemeClr val="accent5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3767" y="2636912"/>
            <a:ext cx="7929618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RIESGO </a:t>
            </a:r>
            <a:r>
              <a:rPr lang="es-E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BIOLOGICO</a:t>
            </a:r>
            <a:endParaRPr lang="es-E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USO DE EQUIPOS  DE PROTECCION PERSONAL</a:t>
            </a:r>
            <a:endParaRPr lang="es-ES" dirty="0"/>
          </a:p>
        </p:txBody>
      </p:sp>
      <p:pic>
        <p:nvPicPr>
          <p:cNvPr id="7" name="6 Marcador de contenido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4488" y="2882106"/>
            <a:ext cx="1724025" cy="25527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571612"/>
            <a:ext cx="3931920" cy="435771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8000" dirty="0" smtClean="0">
                <a:latin typeface="+mj-lt"/>
                <a:cs typeface="Arial" pitchFamily="34" charset="0"/>
              </a:rPr>
              <a:t>Guantes, de uso obligatorio cuando el trabajador maneja sangre, fluidos corporales o instrumentos contaminados con sangre.</a:t>
            </a:r>
          </a:p>
          <a:p>
            <a:pPr algn="just"/>
            <a:r>
              <a:rPr lang="es-ES" sz="8000" dirty="0" smtClean="0">
                <a:latin typeface="+mj-lt"/>
                <a:cs typeface="Arial" pitchFamily="34" charset="0"/>
              </a:rPr>
              <a:t>Mascarillas, en la atención a pacientes con enfermedades de transmisión por vía aérea (TBC), por gotas (Meningitis) o riesgo de aerosoles.</a:t>
            </a:r>
          </a:p>
          <a:p>
            <a:pPr algn="just"/>
            <a:r>
              <a:rPr lang="es-ES" sz="8000" dirty="0" smtClean="0">
                <a:latin typeface="+mj-lt"/>
                <a:cs typeface="Arial" pitchFamily="34" charset="0"/>
              </a:rPr>
              <a:t>Protección ocular, en procedimientos con riesgo de salpicaduras.</a:t>
            </a:r>
          </a:p>
          <a:p>
            <a:pPr algn="just"/>
            <a:r>
              <a:rPr lang="es-ES" sz="8000" dirty="0" smtClean="0">
                <a:latin typeface="+mj-lt"/>
                <a:cs typeface="Arial" pitchFamily="34" charset="0"/>
              </a:rPr>
              <a:t>Bata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CORRECTA  ELIMINACION DE  MATERIALES</a:t>
            </a:r>
            <a:endParaRPr lang="es-ES" dirty="0"/>
          </a:p>
        </p:txBody>
      </p:sp>
      <p:pic>
        <p:nvPicPr>
          <p:cNvPr id="5" name="4 Marcador de contenido" descr="Sin título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088" y="2958475"/>
            <a:ext cx="3298825" cy="239996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500174"/>
            <a:ext cx="3931920" cy="4357718"/>
          </a:xfrm>
        </p:spPr>
        <p:txBody>
          <a:bodyPr>
            <a:normAutofit fontScale="25000" lnSpcReduction="20000"/>
          </a:bodyPr>
          <a:lstStyle/>
          <a:p>
            <a:r>
              <a:rPr lang="es-ES" sz="7200" dirty="0" smtClean="0">
                <a:latin typeface="+mj-lt"/>
                <a:cs typeface="Arial" pitchFamily="34" charset="0"/>
              </a:rPr>
              <a:t>No encapsular agujas ni objetos cortantes o punzantes.</a:t>
            </a:r>
          </a:p>
          <a:p>
            <a:r>
              <a:rPr lang="es-ES" sz="7200" dirty="0" smtClean="0">
                <a:latin typeface="+mj-lt"/>
                <a:cs typeface="Arial" pitchFamily="34" charset="0"/>
              </a:rPr>
              <a:t>Depositarlos en los contenedores adecuados, que deberán estar siempre en el lugar de trabajo, evitando su llenado excesivo.</a:t>
            </a:r>
          </a:p>
          <a:p>
            <a:r>
              <a:rPr lang="es-ES" sz="7200" dirty="0" smtClean="0">
                <a:latin typeface="+mj-lt"/>
                <a:cs typeface="Arial" pitchFamily="34" charset="0"/>
              </a:rPr>
              <a:t>El personal sanitario que utilice estos objetos cortantes y punzantes se responsabilizará personalmente de su correcta eliminación.</a:t>
            </a:r>
          </a:p>
          <a:p>
            <a:r>
              <a:rPr lang="es-ES" sz="7200" dirty="0" smtClean="0">
                <a:latin typeface="+mj-lt"/>
                <a:cs typeface="Arial" pitchFamily="34" charset="0"/>
              </a:rPr>
              <a:t>Uso  adecuados de  las  canecas  de  acuerdo  al riesgo, tendrá  un  color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CANECA GRIS</a:t>
            </a:r>
            <a:endParaRPr lang="es-ES" dirty="0"/>
          </a:p>
        </p:txBody>
      </p:sp>
      <p:pic>
        <p:nvPicPr>
          <p:cNvPr id="7" name="6 Marcador de contenido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429024" cy="3429023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714488"/>
            <a:ext cx="3931920" cy="4000528"/>
          </a:xfrm>
        </p:spPr>
        <p:txBody>
          <a:bodyPr>
            <a:normAutofit/>
          </a:bodyPr>
          <a:lstStyle/>
          <a:p>
            <a:r>
              <a:rPr lang="es-ES" dirty="0" smtClean="0"/>
              <a:t>Gris-NO PELIGROSOS</a:t>
            </a:r>
          </a:p>
          <a:p>
            <a:r>
              <a:rPr lang="es-ES" dirty="0" smtClean="0"/>
              <a:t>Reciclables</a:t>
            </a:r>
          </a:p>
          <a:p>
            <a:r>
              <a:rPr lang="es-ES" dirty="0" smtClean="0"/>
              <a:t>Cartón y similares Cartón, papel, plegadiza, archivo y </a:t>
            </a:r>
          </a:p>
          <a:p>
            <a:r>
              <a:rPr lang="es-ES" dirty="0" smtClean="0"/>
              <a:t>periódico. Vidrio. Bolsas de plástico, vajilla, garrafas, </a:t>
            </a:r>
          </a:p>
          <a:p>
            <a:r>
              <a:rPr lang="es-ES" dirty="0" smtClean="0"/>
              <a:t>recipientes de polipropileno, bolsas de suero y polietileno sin contaminar y que no provengan de pacientes con medidas de aislamiento.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CANECA VERDE</a:t>
            </a:r>
            <a:endParaRPr lang="es-ES" dirty="0"/>
          </a:p>
        </p:txBody>
      </p:sp>
      <p:pic>
        <p:nvPicPr>
          <p:cNvPr id="5" name="4 Marcador de contenido" descr="otrasCanec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3" y="1785926"/>
            <a:ext cx="2786082" cy="4143404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500174"/>
            <a:ext cx="3931920" cy="4214842"/>
          </a:xfrm>
        </p:spPr>
        <p:txBody>
          <a:bodyPr>
            <a:normAutofit/>
          </a:bodyPr>
          <a:lstStyle/>
          <a:p>
            <a:r>
              <a:rPr lang="es-ES" dirty="0" smtClean="0"/>
              <a:t>NO </a:t>
            </a:r>
          </a:p>
          <a:p>
            <a:r>
              <a:rPr lang="es-ES" dirty="0" smtClean="0"/>
              <a:t>PELIGROSOS</a:t>
            </a:r>
          </a:p>
          <a:p>
            <a:r>
              <a:rPr lang="es-ES" dirty="0" smtClean="0"/>
              <a:t>Ordinarios e</a:t>
            </a:r>
          </a:p>
          <a:p>
            <a:r>
              <a:rPr lang="es-ES" dirty="0" smtClean="0"/>
              <a:t>Inertes</a:t>
            </a:r>
          </a:p>
          <a:p>
            <a:r>
              <a:rPr lang="es-ES" dirty="0" smtClean="0"/>
              <a:t>Servilletas, empaques de papel plastificado, barrido, colillas icopor, </a:t>
            </a:r>
          </a:p>
          <a:p>
            <a:r>
              <a:rPr lang="es-ES" dirty="0" smtClean="0"/>
              <a:t>vasos desechables, papel carbón, </a:t>
            </a:r>
          </a:p>
          <a:p>
            <a:r>
              <a:rPr lang="es-ES" dirty="0" smtClean="0"/>
              <a:t>tela, radiografía.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CANECA ROJA</a:t>
            </a:r>
            <a:endParaRPr lang="es-ES" dirty="0"/>
          </a:p>
        </p:txBody>
      </p:sp>
      <p:pic>
        <p:nvPicPr>
          <p:cNvPr id="5" name="4 Marcador de contenido" descr="residuos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2572544"/>
            <a:ext cx="2381250" cy="3171825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643050"/>
            <a:ext cx="3931920" cy="4143404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PELIGROSOS</a:t>
            </a:r>
          </a:p>
          <a:p>
            <a:r>
              <a:rPr lang="es-ES" dirty="0" smtClean="0"/>
              <a:t>INFECCIOSOS </a:t>
            </a:r>
          </a:p>
          <a:p>
            <a:r>
              <a:rPr lang="es-ES" dirty="0" smtClean="0"/>
              <a:t>Biosanitarios, </a:t>
            </a:r>
          </a:p>
          <a:p>
            <a:r>
              <a:rPr lang="es-ES" dirty="0" smtClean="0"/>
              <a:t>Cortopunzantes y</a:t>
            </a:r>
          </a:p>
          <a:p>
            <a:r>
              <a:rPr lang="es-ES" dirty="0" smtClean="0"/>
              <a:t>Químicos </a:t>
            </a:r>
          </a:p>
          <a:p>
            <a:r>
              <a:rPr lang="es-ES" dirty="0" smtClean="0"/>
              <a:t>Citotóxicos</a:t>
            </a:r>
          </a:p>
          <a:p>
            <a:r>
              <a:rPr lang="es-ES" dirty="0" smtClean="0"/>
              <a:t>Compuestos por cultivos, mezcla de </a:t>
            </a:r>
          </a:p>
          <a:p>
            <a:r>
              <a:rPr lang="es-ES" dirty="0" smtClean="0"/>
              <a:t>microorganismos, medios de cultivo, </a:t>
            </a:r>
          </a:p>
          <a:p>
            <a:r>
              <a:rPr lang="es-ES" dirty="0" smtClean="0"/>
              <a:t>vacunas vencidas o inutilizadas, filtros de gases utilizados en áreas </a:t>
            </a:r>
          </a:p>
          <a:p>
            <a:r>
              <a:rPr lang="es-ES" dirty="0" smtClean="0"/>
              <a:t>contaminadas por agentes infecciosos o cualquier residuo contaminado por éstos .  RIESGO BIOLOGICO.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Residuos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088" y="2116172"/>
            <a:ext cx="3298825" cy="40845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esinfeccion_y_esterilizacion_22949_t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088" y="2888409"/>
            <a:ext cx="3298825" cy="2540095"/>
          </a:xfrm>
        </p:spPr>
      </p:pic>
      <p:pic>
        <p:nvPicPr>
          <p:cNvPr id="6" name="5 Imagen" descr="riesgo biolog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143380"/>
            <a:ext cx="3857652" cy="1658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DESINFECCION Y ESTERILIZACION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1643050"/>
            <a:ext cx="3931920" cy="4214842"/>
          </a:xfrm>
        </p:spPr>
        <p:txBody>
          <a:bodyPr>
            <a:normAutofit/>
          </a:bodyPr>
          <a:lstStyle/>
          <a:p>
            <a:r>
              <a:rPr lang="es-ES" dirty="0" smtClean="0"/>
              <a:t>ESTERILIZACIÓN: Es la destrucción o eliminación completa de toda forma de vida microbiana. Puede llevarse a cabo por procesos físicos o químicos (vapor a presión, calor seco, óxido de etileno, líquidos químicos).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643050"/>
            <a:ext cx="3931920" cy="4286280"/>
          </a:xfrm>
        </p:spPr>
        <p:txBody>
          <a:bodyPr>
            <a:normAutofit/>
          </a:bodyPr>
          <a:lstStyle/>
          <a:p>
            <a:r>
              <a:rPr lang="es-ES" dirty="0" smtClean="0"/>
              <a:t>DESINFECCIÓN: Es un proceso que elimina la mayoría o todos los microorganismos sobre los objetos inanimados con la excepción de esporos bacterianos. Se efectúa por medio de agentes químicos, clasificados en tres categoría: Alta, intermedia y baja, según la intensidad de su acción.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183880" cy="1051560"/>
          </a:xfrm>
        </p:spPr>
        <p:txBody>
          <a:bodyPr/>
          <a:lstStyle/>
          <a:p>
            <a:r>
              <a:rPr lang="es-ES" dirty="0" smtClean="0"/>
              <a:t>METODOS DE DESINFECCION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1714488"/>
            <a:ext cx="3931920" cy="4857784"/>
          </a:xfrm>
        </p:spPr>
        <p:txBody>
          <a:bodyPr>
            <a:normAutofit fontScale="25000" lnSpcReduction="20000"/>
          </a:bodyPr>
          <a:lstStyle/>
          <a:p>
            <a:r>
              <a:rPr lang="es-ES" sz="8000" dirty="0" smtClean="0"/>
              <a:t>GERMICIDA: Agente que destruye microorganismos en especial patógenos, en tejidos vivos y objetos inanimados. Según germen sobre el que actúa, se lo denominará fungicida, virucida, bactericida, etc.. </a:t>
            </a:r>
          </a:p>
          <a:p>
            <a:pPr>
              <a:buNone/>
            </a:pPr>
            <a:endParaRPr lang="es-ES" sz="8000" dirty="0" smtClean="0"/>
          </a:p>
          <a:p>
            <a:r>
              <a:rPr lang="es-ES" sz="8000" dirty="0" smtClean="0"/>
              <a:t>ANTISÉPTICO: Sustancia aplicada en la piel u otro tejido vivo que previene o detiene el crecimiento o la acción de microorganismos por inhibición de su actividad o por su destrucción.</a:t>
            </a:r>
          </a:p>
          <a:p>
            <a:endParaRPr lang="es-ES" sz="600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714488"/>
            <a:ext cx="3931920" cy="4214842"/>
          </a:xfrm>
        </p:spPr>
        <p:txBody>
          <a:bodyPr>
            <a:noAutofit/>
          </a:bodyPr>
          <a:lstStyle/>
          <a:p>
            <a:r>
              <a:rPr lang="es-ES" sz="2000" dirty="0" smtClean="0"/>
              <a:t>DESINFECTANTE: Sustancia que destruye los gérmenes o microorganismos presentes, a excepción de las esporas bacterianas. Se utiliza este término en sustancias aplicadas sobre objetos inanimados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higie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643446"/>
            <a:ext cx="350046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LI,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088" y="3214256"/>
            <a:ext cx="3298825" cy="1888401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643050"/>
            <a:ext cx="3931920" cy="4286280"/>
          </a:xfrm>
        </p:spPr>
        <p:txBody>
          <a:bodyPr>
            <a:normAutofit fontScale="47500" lnSpcReduction="20000"/>
          </a:bodyPr>
          <a:lstStyle/>
          <a:p>
            <a:r>
              <a:rPr lang="es-ES" sz="3600" dirty="0" smtClean="0">
                <a:latin typeface="+mj-lt"/>
                <a:cs typeface="Arial" pitchFamily="34" charset="0"/>
              </a:rPr>
              <a:t>PASTEURIZACIÓN: Proceso de exponer un objeto a agua caliente, 77°C, durante 30 minutos. Su propósito: destruir todos los microorganismos patógenos, excepto esporas bacterianas.</a:t>
            </a:r>
          </a:p>
          <a:p>
            <a:r>
              <a:rPr lang="es-ES" sz="3600" dirty="0" smtClean="0">
                <a:latin typeface="+mj-lt"/>
                <a:cs typeface="Arial" pitchFamily="34" charset="0"/>
              </a:rPr>
              <a:t>LIMPIEZA: Es la remoción física de materia orgánica o suciedad de los objetos. Generalmente se realiza utilizando agua, con o sin detergentes.</a:t>
            </a:r>
          </a:p>
          <a:p>
            <a:r>
              <a:rPr lang="es-ES" sz="3600" dirty="0" err="1" smtClean="0">
                <a:latin typeface="+mj-lt"/>
                <a:cs typeface="Arial" pitchFamily="34" charset="0"/>
              </a:rPr>
              <a:t>DESCONTAMINACIÓN:Se</a:t>
            </a:r>
            <a:r>
              <a:rPr lang="es-ES" sz="3600" dirty="0" smtClean="0">
                <a:latin typeface="+mj-lt"/>
                <a:cs typeface="Arial" pitchFamily="34" charset="0"/>
              </a:rPr>
              <a:t> puede definir como inactividad de los gérmenes patógenos de los objetos, de modo que sea seguro manipularlos.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cterias-verdes-luminosas-intern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4214842" cy="3071834"/>
          </a:xfrm>
          <a:prstGeom prst="rect">
            <a:avLst/>
          </a:prstGeom>
        </p:spPr>
      </p:pic>
      <p:pic>
        <p:nvPicPr>
          <p:cNvPr id="6" name="5 Imagen" descr="Penicillium-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8604"/>
            <a:ext cx="3571900" cy="3071834"/>
          </a:xfrm>
          <a:prstGeom prst="rect">
            <a:avLst/>
          </a:prstGeom>
        </p:spPr>
      </p:pic>
      <p:pic>
        <p:nvPicPr>
          <p:cNvPr id="7" name="6 Imagen" descr="medic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857628"/>
            <a:ext cx="6858048" cy="220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METODOS DE  ESTERILIZACION</a:t>
            </a:r>
            <a:endParaRPr lang="es-ES" dirty="0"/>
          </a:p>
        </p:txBody>
      </p:sp>
      <p:pic>
        <p:nvPicPr>
          <p:cNvPr id="5" name="4 Marcador de contenido" descr="sterinov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85938"/>
            <a:ext cx="3643337" cy="2847975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571612"/>
            <a:ext cx="3931920" cy="428628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Calor húmedo </a:t>
            </a:r>
            <a:r>
              <a:rPr lang="es-ES" dirty="0" smtClean="0"/>
              <a:t>(autoclave) 121 </a:t>
            </a:r>
            <a:r>
              <a:rPr lang="es-ES" dirty="0" err="1" smtClean="0"/>
              <a:t>oC</a:t>
            </a:r>
            <a:r>
              <a:rPr lang="es-ES" dirty="0" smtClean="0"/>
              <a:t> a 1 atmósfera por encima de la </a:t>
            </a:r>
            <a:r>
              <a:rPr lang="es-ES" b="1" dirty="0" smtClean="0"/>
              <a:t>Presión Atmosférica </a:t>
            </a:r>
            <a:r>
              <a:rPr lang="es-ES" dirty="0" smtClean="0"/>
              <a:t>durante 20'.</a:t>
            </a:r>
          </a:p>
          <a:p>
            <a:endParaRPr lang="es-ES" dirty="0" smtClean="0"/>
          </a:p>
          <a:p>
            <a:r>
              <a:rPr lang="es-ES" b="1" dirty="0" smtClean="0"/>
              <a:t>Calor seco</a:t>
            </a:r>
            <a:r>
              <a:rPr lang="es-ES" dirty="0" smtClean="0"/>
              <a:t> (estufa-</a:t>
            </a:r>
            <a:r>
              <a:rPr lang="es-ES" dirty="0" err="1" smtClean="0"/>
              <a:t>pupinel</a:t>
            </a:r>
            <a:r>
              <a:rPr lang="es-ES" dirty="0" smtClean="0"/>
              <a:t>), 170 </a:t>
            </a:r>
            <a:r>
              <a:rPr lang="es-ES" dirty="0" err="1" smtClean="0"/>
              <a:t>oC</a:t>
            </a:r>
            <a:r>
              <a:rPr lang="es-ES" dirty="0" smtClean="0"/>
              <a:t> 2 hs.</a:t>
            </a:r>
          </a:p>
          <a:p>
            <a:endParaRPr lang="es-ES" dirty="0" smtClean="0"/>
          </a:p>
          <a:p>
            <a:r>
              <a:rPr lang="es-ES" b="1" dirty="0" smtClean="0"/>
              <a:t>Gas</a:t>
            </a:r>
            <a:r>
              <a:rPr lang="es-ES" dirty="0" smtClean="0"/>
              <a:t> (óxido etileno)</a:t>
            </a:r>
          </a:p>
          <a:p>
            <a:endParaRPr lang="es-ES" dirty="0" smtClean="0"/>
          </a:p>
          <a:p>
            <a:r>
              <a:rPr lang="es-ES" b="1" dirty="0" smtClean="0"/>
              <a:t>Químico</a:t>
            </a:r>
            <a:r>
              <a:rPr lang="es-ES" dirty="0" smtClean="0"/>
              <a:t> (glutaraldehídos), (peróxido de hidrógeno).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NOTIFICACION DE  ACCIDENTES  LABORALES</a:t>
            </a:r>
            <a:endParaRPr lang="es-ES" dirty="0"/>
          </a:p>
        </p:txBody>
      </p:sp>
      <p:pic>
        <p:nvPicPr>
          <p:cNvPr id="5" name="4 Marcador de contenido" descr="imagenlp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2100" y="3082512"/>
            <a:ext cx="1828800" cy="2151888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643050"/>
            <a:ext cx="3931920" cy="44291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Notificación inmediata del accidente, poniéndose en contacto con el </a:t>
            </a:r>
            <a:r>
              <a:rPr lang="es-ES" dirty="0" smtClean="0">
                <a:hlinkClick r:id="rId3"/>
              </a:rPr>
              <a:t>Servicio de Prevención de Riesgos Laborales</a:t>
            </a:r>
            <a:r>
              <a:rPr lang="es-ES" dirty="0" smtClean="0"/>
              <a:t> o con el </a:t>
            </a:r>
            <a:r>
              <a:rPr lang="es-ES" dirty="0" smtClean="0">
                <a:hlinkClick r:id="rId4"/>
              </a:rPr>
              <a:t>Servicio de Urgencias</a:t>
            </a:r>
            <a:r>
              <a:rPr lang="es-ES" dirty="0" smtClean="0"/>
              <a:t> para la aplicación del correspondiente protocolo :</a:t>
            </a:r>
          </a:p>
          <a:p>
            <a:pPr algn="just"/>
            <a:r>
              <a:rPr lang="es-ES" dirty="0" smtClean="0"/>
              <a:t>Identificación de la fuente, siempre que sea posible, para proceder a su estudio serológico, previo consentimiento informado del paciente.</a:t>
            </a:r>
          </a:p>
          <a:p>
            <a:pPr algn="just"/>
            <a:r>
              <a:rPr lang="es-ES" dirty="0" smtClean="0"/>
              <a:t>Estudio serológico del trabajador accidentado, previa valoración de su estado vacunal. 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Esterilitzaci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3320256"/>
            <a:ext cx="2514600" cy="1676400"/>
          </a:xfrm>
        </p:spPr>
      </p:pic>
      <p:sp>
        <p:nvSpPr>
          <p:cNvPr id="6" name="5 Rectángulo"/>
          <p:cNvSpPr/>
          <p:nvPr/>
        </p:nvSpPr>
        <p:spPr>
          <a:xfrm>
            <a:off x="357158" y="57148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¿QUÈ ES UN RIEGO BIOLOGICO?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143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>
                <a:sym typeface="Wingdings"/>
              </a:rPr>
              <a:t></a:t>
            </a:r>
            <a:r>
              <a:rPr lang="es-ES" dirty="0" smtClean="0"/>
              <a:t>Es  la presencia o  exposición a agentes vivos capaces de originar una amenaza a la salud humana, causando cualquier tipo de infección, aunque también pueden provocar alergia o toxicidad.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>
                <a:sym typeface="Wingdings"/>
              </a:rPr>
              <a:t></a:t>
            </a:r>
            <a:r>
              <a:rPr lang="es-ES" dirty="0" smtClean="0"/>
              <a:t>Las infecciones son enfermedades transmisibles originadas por la penetración en el organismo de microbios o gérmenes (virus, bacterias, parásitos, hongos).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CLASIFICACION DE LOS  FACTORES DE  RIESGO BIOLOGICO</a:t>
            </a:r>
            <a:endParaRPr lang="es-ES" sz="2800" dirty="0"/>
          </a:p>
        </p:txBody>
      </p:sp>
      <p:pic>
        <p:nvPicPr>
          <p:cNvPr id="4" name="3 Marcador de contenido" descr="BACTERIAS CLASIFIACI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138" y="2093119"/>
            <a:ext cx="489585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</a:t>
            </a:r>
            <a:r>
              <a:rPr lang="es-ES" sz="4400" dirty="0" smtClean="0"/>
              <a:t>A quién afecta?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Marcador de contenido" descr="img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2857519" cy="3643338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643050"/>
            <a:ext cx="3931920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>
                <a:sym typeface="Wingdings"/>
              </a:rPr>
              <a:t></a:t>
            </a:r>
            <a:r>
              <a:rPr lang="es-ES" dirty="0" smtClean="0"/>
              <a:t>Principales riesgos laborales a que están expuestos los trabajadores de Centros Sanitarios, afectando a todas las categorías.</a:t>
            </a:r>
          </a:p>
          <a:p>
            <a:pPr algn="just">
              <a:buNone/>
            </a:pP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</a:t>
            </a:r>
            <a:r>
              <a:rPr lang="es-ES" dirty="0" smtClean="0"/>
              <a:t>Están especialmente expuestos a la transmisión por vía sanguínea por los profesionales de enfermería, médicos y el personal de limpieza y lavandería.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1428760"/>
          </a:xfrm>
        </p:spPr>
        <p:txBody>
          <a:bodyPr/>
          <a:lstStyle/>
          <a:p>
            <a:pPr algn="ctr"/>
            <a:r>
              <a:rPr lang="es-ES" dirty="0" smtClean="0"/>
              <a:t>PREVENCIÒN</a:t>
            </a:r>
            <a:endParaRPr lang="es-ES" dirty="0"/>
          </a:p>
        </p:txBody>
      </p:sp>
      <p:pic>
        <p:nvPicPr>
          <p:cNvPr id="7" name="6 Imagen" descr="biolog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3714776" cy="3357586"/>
          </a:xfrm>
          <a:prstGeom prst="rect">
            <a:avLst/>
          </a:prstGeom>
        </p:spPr>
      </p:pic>
      <p:pic>
        <p:nvPicPr>
          <p:cNvPr id="9" name="8 Imagen" descr="riesgo_biolog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3116"/>
            <a:ext cx="357190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MEDIDAS PREVENTIVAS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786346"/>
          </a:xfrm>
        </p:spPr>
        <p:txBody>
          <a:bodyPr>
            <a:normAutofit/>
          </a:bodyPr>
          <a:lstStyle/>
          <a:p>
            <a:r>
              <a:rPr lang="es-ES" sz="2600" dirty="0" smtClean="0"/>
              <a:t>Las medidas de prevención irán encaminadas a impedir la transmisión del agente biológico, cumplir  protocolos  como :</a:t>
            </a:r>
          </a:p>
          <a:p>
            <a:r>
              <a:rPr lang="es-ES" sz="2600" dirty="0" smtClean="0"/>
              <a:t>VACUNACIÒN.</a:t>
            </a:r>
          </a:p>
          <a:p>
            <a:r>
              <a:rPr lang="es-ES" sz="2600" dirty="0" smtClean="0"/>
              <a:t>NORMAS DE  HIGIENE PERSONAL.</a:t>
            </a:r>
          </a:p>
          <a:p>
            <a:r>
              <a:rPr lang="es-ES" sz="2600" dirty="0" smtClean="0"/>
              <a:t>UTILIZAR EQUIPOS DE PROTECCION PERSONAL.</a:t>
            </a:r>
          </a:p>
          <a:p>
            <a:r>
              <a:rPr lang="es-ES" sz="2600" dirty="0" smtClean="0"/>
              <a:t>CORRECTA  ELIMINACION DE  MATERIALES.</a:t>
            </a:r>
          </a:p>
          <a:p>
            <a:r>
              <a:rPr lang="es-ES" sz="2600" dirty="0" smtClean="0"/>
              <a:t>DESINFECCION  Y  ESTERILIZACION  ADECUADA.</a:t>
            </a:r>
          </a:p>
          <a:p>
            <a:r>
              <a:rPr lang="es-ES" sz="2600" dirty="0" smtClean="0"/>
              <a:t>NOTIFICACION DE  ACCIDENTES  LABORALES.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183880" cy="7143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VACUNACION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1214422"/>
            <a:ext cx="3931920" cy="4643470"/>
          </a:xfrm>
        </p:spPr>
        <p:txBody>
          <a:bodyPr>
            <a:normAutofit/>
          </a:bodyPr>
          <a:lstStyle/>
          <a:p>
            <a:r>
              <a:rPr lang="es-ES" dirty="0" smtClean="0"/>
              <a:t>Obligatoria frente a Hepatitis B para el personal que tenga contacto directo o indirecto con la sangre u otros fluidos de los pacientes (médicos, enfermeras, auxiliares de enfermería, personal de limpieza).</a:t>
            </a:r>
          </a:p>
          <a:p>
            <a:r>
              <a:rPr lang="es-ES" dirty="0" smtClean="0"/>
              <a:t>Otras vacunas recomendadas en el medio laboral: Gripe, Tétanos, Varicela, Rubéola, Triple vírica (Sarampión, Rubeola, Parotiditis).</a:t>
            </a:r>
          </a:p>
          <a:p>
            <a:endParaRPr lang="es-ES" dirty="0"/>
          </a:p>
        </p:txBody>
      </p:sp>
      <p:pic>
        <p:nvPicPr>
          <p:cNvPr id="5" name="4 Marcador de contenido" descr="jering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428736"/>
            <a:ext cx="3711576" cy="41434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NORMAS DE  HIGIENE  PERSONAL</a:t>
            </a:r>
            <a:endParaRPr lang="es-ES" dirty="0"/>
          </a:p>
        </p:txBody>
      </p:sp>
      <p:pic>
        <p:nvPicPr>
          <p:cNvPr id="5" name="4 Marcador de contenido" descr="lavarselasman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8260" y="2521680"/>
            <a:ext cx="2316480" cy="3273552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1571612"/>
            <a:ext cx="3931920" cy="442915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Cubrir heridas y lesiones de las manos con apósito impermeable.</a:t>
            </a:r>
          </a:p>
          <a:p>
            <a:pPr algn="just"/>
            <a:r>
              <a:rPr lang="es-ES" dirty="0" smtClean="0"/>
              <a:t>Lavado de manos.</a:t>
            </a:r>
          </a:p>
          <a:p>
            <a:pPr algn="just"/>
            <a:r>
              <a:rPr lang="es-ES" dirty="0" smtClean="0"/>
              <a:t>No comer, beber ni fumar en el área de trabajo.</a:t>
            </a:r>
          </a:p>
          <a:p>
            <a:pPr algn="just"/>
            <a:r>
              <a:rPr lang="es-ES" dirty="0" smtClean="0"/>
              <a:t>Usar </a:t>
            </a:r>
            <a:r>
              <a:rPr lang="es-ES" dirty="0" err="1" smtClean="0"/>
              <a:t>jabon</a:t>
            </a:r>
            <a:r>
              <a:rPr lang="es-ES" dirty="0" smtClean="0"/>
              <a:t> quirúrgico, isodines o  agentes  desinfectantes  necesariarios  antes y después de  todo procedimiento  que  implique  contacto  con  los  pacientes o  procedimientos.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833</Words>
  <Application>Microsoft Office PowerPoint</Application>
  <PresentationFormat>Presentación en pantalla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¿QUÈ ES UN RIEGO BIOLOGICO?</vt:lpstr>
      <vt:lpstr>CLASIFICACION DE LOS  FACTORES DE  RIESGO BIOLOGICO</vt:lpstr>
      <vt:lpstr>¿A quién afecta? </vt:lpstr>
      <vt:lpstr>PREVENCIÒN</vt:lpstr>
      <vt:lpstr>MEDIDAS PREVENTIVAS</vt:lpstr>
      <vt:lpstr>VACUNACION</vt:lpstr>
      <vt:lpstr>NORMAS DE  HIGIENE  PERSONAL</vt:lpstr>
      <vt:lpstr>USO DE EQUIPOS  DE PROTECCION PERSONAL</vt:lpstr>
      <vt:lpstr>CORRECTA  ELIMINACION DE  MATERIALES</vt:lpstr>
      <vt:lpstr>CANECA GRIS</vt:lpstr>
      <vt:lpstr>CANECA VERDE</vt:lpstr>
      <vt:lpstr>CANECA ROJA</vt:lpstr>
      <vt:lpstr>Presentación de PowerPoint</vt:lpstr>
      <vt:lpstr>Presentación de PowerPoint</vt:lpstr>
      <vt:lpstr>DESINFECCION Y ESTERILIZACION</vt:lpstr>
      <vt:lpstr>METODOS DE DESINFECCION</vt:lpstr>
      <vt:lpstr>Presentación de PowerPoint</vt:lpstr>
      <vt:lpstr>METODOS DE  ESTERILIZACION</vt:lpstr>
      <vt:lpstr>NOTIFICACION DE  ACCIDENTES  LABORALES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ALAN</dc:creator>
  <cp:lastModifiedBy>sergio amortegui</cp:lastModifiedBy>
  <cp:revision>40</cp:revision>
  <dcterms:created xsi:type="dcterms:W3CDTF">2012-09-15T01:56:05Z</dcterms:created>
  <dcterms:modified xsi:type="dcterms:W3CDTF">2014-11-17T01:23:54Z</dcterms:modified>
</cp:coreProperties>
</file>